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3" r:id="rId1"/>
  </p:sldMasterIdLst>
  <p:notesMasterIdLst>
    <p:notesMasterId r:id="rId135"/>
  </p:notesMasterIdLst>
  <p:handoutMasterIdLst>
    <p:handoutMasterId r:id="rId136"/>
  </p:handoutMasterIdLst>
  <p:sldIdLst>
    <p:sldId id="645" r:id="rId2"/>
    <p:sldId id="433" r:id="rId3"/>
    <p:sldId id="511" r:id="rId4"/>
    <p:sldId id="512" r:id="rId5"/>
    <p:sldId id="513" r:id="rId6"/>
    <p:sldId id="691" r:id="rId7"/>
    <p:sldId id="692" r:id="rId8"/>
    <p:sldId id="514" r:id="rId9"/>
    <p:sldId id="517" r:id="rId10"/>
    <p:sldId id="690" r:id="rId11"/>
    <p:sldId id="529" r:id="rId12"/>
    <p:sldId id="588" r:id="rId13"/>
    <p:sldId id="307" r:id="rId14"/>
    <p:sldId id="274" r:id="rId15"/>
    <p:sldId id="688" r:id="rId16"/>
    <p:sldId id="689" r:id="rId17"/>
    <p:sldId id="278" r:id="rId18"/>
    <p:sldId id="475" r:id="rId19"/>
    <p:sldId id="693" r:id="rId20"/>
    <p:sldId id="477" r:id="rId21"/>
    <p:sldId id="478" r:id="rId22"/>
    <p:sldId id="479" r:id="rId23"/>
    <p:sldId id="480" r:id="rId24"/>
    <p:sldId id="481" r:id="rId25"/>
    <p:sldId id="482" r:id="rId26"/>
    <p:sldId id="483" r:id="rId27"/>
    <p:sldId id="484" r:id="rId28"/>
    <p:sldId id="485" r:id="rId29"/>
    <p:sldId id="486" r:id="rId30"/>
    <p:sldId id="487" r:id="rId31"/>
    <p:sldId id="488" r:id="rId32"/>
    <p:sldId id="675" r:id="rId33"/>
    <p:sldId id="676" r:id="rId34"/>
    <p:sldId id="677" r:id="rId35"/>
    <p:sldId id="678" r:id="rId36"/>
    <p:sldId id="679" r:id="rId37"/>
    <p:sldId id="494" r:id="rId38"/>
    <p:sldId id="639" r:id="rId39"/>
    <p:sldId id="496" r:id="rId40"/>
    <p:sldId id="497" r:id="rId41"/>
    <p:sldId id="498" r:id="rId42"/>
    <p:sldId id="640" r:id="rId43"/>
    <p:sldId id="280" r:id="rId44"/>
    <p:sldId id="589" r:id="rId45"/>
    <p:sldId id="282" r:id="rId46"/>
    <p:sldId id="283" r:id="rId47"/>
    <p:sldId id="284" r:id="rId48"/>
    <p:sldId id="286" r:id="rId49"/>
    <p:sldId id="287" r:id="rId50"/>
    <p:sldId id="641" r:id="rId51"/>
    <p:sldId id="642" r:id="rId52"/>
    <p:sldId id="289" r:id="rId53"/>
    <p:sldId id="290" r:id="rId54"/>
    <p:sldId id="291" r:id="rId55"/>
    <p:sldId id="292" r:id="rId56"/>
    <p:sldId id="643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01" r:id="rId65"/>
    <p:sldId id="302" r:id="rId66"/>
    <p:sldId id="638" r:id="rId67"/>
    <p:sldId id="644" r:id="rId68"/>
    <p:sldId id="305" r:id="rId69"/>
    <p:sldId id="306" r:id="rId70"/>
    <p:sldId id="694" r:id="rId71"/>
    <p:sldId id="310" r:id="rId72"/>
    <p:sldId id="311" r:id="rId73"/>
    <p:sldId id="312" r:id="rId74"/>
    <p:sldId id="313" r:id="rId75"/>
    <p:sldId id="314" r:id="rId76"/>
    <p:sldId id="315" r:id="rId77"/>
    <p:sldId id="316" r:id="rId78"/>
    <p:sldId id="646" r:id="rId79"/>
    <p:sldId id="322" r:id="rId80"/>
    <p:sldId id="323" r:id="rId81"/>
    <p:sldId id="324" r:id="rId82"/>
    <p:sldId id="325" r:id="rId83"/>
    <p:sldId id="647" r:id="rId84"/>
    <p:sldId id="327" r:id="rId85"/>
    <p:sldId id="328" r:id="rId86"/>
    <p:sldId id="329" r:id="rId87"/>
    <p:sldId id="330" r:id="rId88"/>
    <p:sldId id="331" r:id="rId89"/>
    <p:sldId id="332" r:id="rId90"/>
    <p:sldId id="333" r:id="rId91"/>
    <p:sldId id="648" r:id="rId92"/>
    <p:sldId id="347" r:id="rId93"/>
    <p:sldId id="348" r:id="rId94"/>
    <p:sldId id="349" r:id="rId95"/>
    <p:sldId id="649" r:id="rId96"/>
    <p:sldId id="651" r:id="rId97"/>
    <p:sldId id="664" r:id="rId98"/>
    <p:sldId id="652" r:id="rId99"/>
    <p:sldId id="653" r:id="rId100"/>
    <p:sldId id="654" r:id="rId101"/>
    <p:sldId id="657" r:id="rId102"/>
    <p:sldId id="656" r:id="rId103"/>
    <p:sldId id="665" r:id="rId104"/>
    <p:sldId id="659" r:id="rId105"/>
    <p:sldId id="661" r:id="rId106"/>
    <p:sldId id="662" r:id="rId107"/>
    <p:sldId id="660" r:id="rId108"/>
    <p:sldId id="367" r:id="rId109"/>
    <p:sldId id="666" r:id="rId110"/>
    <p:sldId id="374" r:id="rId111"/>
    <p:sldId id="371" r:id="rId112"/>
    <p:sldId id="669" r:id="rId113"/>
    <p:sldId id="667" r:id="rId114"/>
    <p:sldId id="668" r:id="rId115"/>
    <p:sldId id="456" r:id="rId116"/>
    <p:sldId id="579" r:id="rId117"/>
    <p:sldId id="658" r:id="rId118"/>
    <p:sldId id="387" r:id="rId119"/>
    <p:sldId id="388" r:id="rId120"/>
    <p:sldId id="389" r:id="rId121"/>
    <p:sldId id="681" r:id="rId122"/>
    <p:sldId id="682" r:id="rId123"/>
    <p:sldId id="683" r:id="rId124"/>
    <p:sldId id="392" r:id="rId125"/>
    <p:sldId id="393" r:id="rId126"/>
    <p:sldId id="684" r:id="rId127"/>
    <p:sldId id="673" r:id="rId128"/>
    <p:sldId id="680" r:id="rId129"/>
    <p:sldId id="686" r:id="rId130"/>
    <p:sldId id="687" r:id="rId131"/>
    <p:sldId id="674" r:id="rId132"/>
    <p:sldId id="281" r:id="rId133"/>
    <p:sldId id="584" r:id="rId134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!" id="{BBCCE9BC-C66C-1743-93E1-B89F780D75AD}">
          <p14:sldIdLst>
            <p14:sldId id="645"/>
            <p14:sldId id="433"/>
            <p14:sldId id="511"/>
          </p14:sldIdLst>
        </p14:section>
        <p14:section name="Let's get started: Introduction to Biostatistics" id="{91B5D6CE-955A-C741-9578-EDB58D2DCDEA}">
          <p14:sldIdLst>
            <p14:sldId id="512"/>
            <p14:sldId id="513"/>
            <p14:sldId id="691"/>
            <p14:sldId id="692"/>
            <p14:sldId id="514"/>
            <p14:sldId id="517"/>
            <p14:sldId id="690"/>
            <p14:sldId id="529"/>
            <p14:sldId id="588"/>
          </p14:sldIdLst>
        </p14:section>
        <p14:section name="An Introduction to R: Getting Started" id="{4E4646A5-9106-A443-AE60-439614EBC775}">
          <p14:sldIdLst>
            <p14:sldId id="307"/>
            <p14:sldId id="274"/>
            <p14:sldId id="688"/>
            <p14:sldId id="689"/>
            <p14:sldId id="278"/>
          </p14:sldIdLst>
        </p14:section>
        <p14:section name="R Scripts" id="{1423E6E1-BD44-F840-8692-21EE12D0A70A}">
          <p14:sldIdLst>
            <p14:sldId id="475"/>
            <p14:sldId id="693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675"/>
            <p14:sldId id="676"/>
            <p14:sldId id="677"/>
            <p14:sldId id="678"/>
            <p14:sldId id="679"/>
            <p14:sldId id="494"/>
            <p14:sldId id="639"/>
          </p14:sldIdLst>
        </p14:section>
        <p14:section name="The Working Directory" id="{31631E93-6229-BC40-8040-E74B6D402AAB}">
          <p14:sldIdLst>
            <p14:sldId id="496"/>
            <p14:sldId id="497"/>
            <p14:sldId id="498"/>
            <p14:sldId id="640"/>
          </p14:sldIdLst>
        </p14:section>
        <p14:section name="Basic Commands" id="{09CF3C93-C8D9-B046-B406-C0F8077EB74C}">
          <p14:sldIdLst>
            <p14:sldId id="280"/>
            <p14:sldId id="589"/>
            <p14:sldId id="282"/>
            <p14:sldId id="283"/>
            <p14:sldId id="284"/>
            <p14:sldId id="286"/>
            <p14:sldId id="287"/>
            <p14:sldId id="641"/>
            <p14:sldId id="642"/>
            <p14:sldId id="289"/>
            <p14:sldId id="290"/>
            <p14:sldId id="291"/>
            <p14:sldId id="292"/>
            <p14:sldId id="64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638"/>
            <p14:sldId id="644"/>
            <p14:sldId id="305"/>
            <p14:sldId id="306"/>
          </p14:sldIdLst>
        </p14:section>
        <p14:section name="Simple Variables: Numbers, Characters, Logicals" id="{333F393B-16BC-6B4E-B84C-6B54C032A619}">
          <p14:sldIdLst>
            <p14:sldId id="694"/>
            <p14:sldId id="310"/>
            <p14:sldId id="311"/>
            <p14:sldId id="312"/>
            <p14:sldId id="313"/>
            <p14:sldId id="314"/>
            <p14:sldId id="315"/>
            <p14:sldId id="316"/>
            <p14:sldId id="646"/>
            <p14:sldId id="322"/>
            <p14:sldId id="323"/>
            <p14:sldId id="324"/>
            <p14:sldId id="325"/>
            <p14:sldId id="647"/>
          </p14:sldIdLst>
        </p14:section>
        <p14:section name="Vectors" id="{600B7E5A-CC7C-F24F-8B7B-8672FB323863}">
          <p14:sldIdLst>
            <p14:sldId id="327"/>
            <p14:sldId id="328"/>
            <p14:sldId id="329"/>
            <p14:sldId id="330"/>
            <p14:sldId id="331"/>
            <p14:sldId id="332"/>
            <p14:sldId id="333"/>
            <p14:sldId id="648"/>
          </p14:sldIdLst>
        </p14:section>
        <p14:section name="Data Frames" id="{D9D59EB0-F940-2941-B8CA-9B424120D646}">
          <p14:sldIdLst>
            <p14:sldId id="347"/>
            <p14:sldId id="348"/>
            <p14:sldId id="349"/>
            <p14:sldId id="649"/>
            <p14:sldId id="651"/>
            <p14:sldId id="664"/>
            <p14:sldId id="652"/>
            <p14:sldId id="653"/>
            <p14:sldId id="654"/>
            <p14:sldId id="657"/>
            <p14:sldId id="656"/>
            <p14:sldId id="665"/>
            <p14:sldId id="659"/>
            <p14:sldId id="661"/>
            <p14:sldId id="662"/>
            <p14:sldId id="660"/>
            <p14:sldId id="367"/>
            <p14:sldId id="666"/>
            <p14:sldId id="374"/>
            <p14:sldId id="371"/>
            <p14:sldId id="669"/>
            <p14:sldId id="667"/>
            <p14:sldId id="668"/>
          </p14:sldIdLst>
        </p14:section>
        <p14:section name="Importing Data" id="{8DE8AD54-346B-6648-8834-D2409612B948}">
          <p14:sldIdLst>
            <p14:sldId id="456"/>
            <p14:sldId id="579"/>
            <p14:sldId id="658"/>
          </p14:sldIdLst>
        </p14:section>
        <p14:section name="The R &quot;Environment&quot;" id="{81141A6C-F866-2E42-8A0E-B765624F8875}">
          <p14:sldIdLst>
            <p14:sldId id="387"/>
            <p14:sldId id="388"/>
            <p14:sldId id="389"/>
            <p14:sldId id="681"/>
            <p14:sldId id="682"/>
            <p14:sldId id="683"/>
            <p14:sldId id="392"/>
            <p14:sldId id="393"/>
            <p14:sldId id="684"/>
            <p14:sldId id="673"/>
            <p14:sldId id="680"/>
            <p14:sldId id="686"/>
            <p14:sldId id="687"/>
            <p14:sldId id="674"/>
          </p14:sldIdLst>
        </p14:section>
        <p14:section name="References" id="{0818559E-BD72-4A49-A814-5B78A21C7ABC}">
          <p14:sldIdLst>
            <p14:sldId id="281"/>
            <p14:sldId id="5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F5B"/>
    <a:srgbClr val="CDD75A"/>
    <a:srgbClr val="AF58EE"/>
    <a:srgbClr val="D784B0"/>
    <a:srgbClr val="44E4FD"/>
    <a:srgbClr val="990100"/>
    <a:srgbClr val="FFFFFF"/>
    <a:srgbClr val="4DDB4D"/>
    <a:srgbClr val="C27473"/>
    <a:srgbClr val="F2E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90" autoAdjust="0"/>
    <p:restoredTop sz="87763" autoAdjust="0"/>
  </p:normalViewPr>
  <p:slideViewPr>
    <p:cSldViewPr snapToGrid="0">
      <p:cViewPr varScale="1">
        <p:scale>
          <a:sx n="100" d="100"/>
          <a:sy n="100" d="100"/>
        </p:scale>
        <p:origin x="768" y="176"/>
      </p:cViewPr>
      <p:guideLst/>
    </p:cSldViewPr>
  </p:slideViewPr>
  <p:outlineViewPr>
    <p:cViewPr>
      <p:scale>
        <a:sx n="33" d="100"/>
        <a:sy n="33" d="100"/>
      </p:scale>
      <p:origin x="0" y="-14328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1845AE-1DA2-4658-9DE2-D4E8AAB053C7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2BFA445-65B1-43AB-B63C-F7D8D3E125FD}">
      <dgm:prSet custT="1"/>
      <dgm:spPr/>
      <dgm:t>
        <a:bodyPr/>
        <a:lstStyle/>
        <a:p>
          <a:r>
            <a:rPr lang="en-US" sz="2000" b="1" dirty="0"/>
            <a:t>Session 1: Tuesday, June 6</a:t>
          </a:r>
        </a:p>
      </dgm:t>
    </dgm:pt>
    <dgm:pt modelId="{C52B1F29-DE1E-45F0-AB1D-AB99DEEF6EE1}" type="parTrans" cxnId="{41257A3F-3CD7-41F2-847F-1CE059BA5F20}">
      <dgm:prSet/>
      <dgm:spPr/>
      <dgm:t>
        <a:bodyPr/>
        <a:lstStyle/>
        <a:p>
          <a:endParaRPr lang="en-US"/>
        </a:p>
      </dgm:t>
    </dgm:pt>
    <dgm:pt modelId="{EFDA3F51-93F7-4755-BF31-0472A6AB7027}" type="sibTrans" cxnId="{41257A3F-3CD7-41F2-847F-1CE059BA5F20}">
      <dgm:prSet/>
      <dgm:spPr/>
      <dgm:t>
        <a:bodyPr/>
        <a:lstStyle/>
        <a:p>
          <a:endParaRPr lang="en-US"/>
        </a:p>
      </dgm:t>
    </dgm:pt>
    <dgm:pt modelId="{EB9B0593-742F-4A05-8595-F56472905B01}">
      <dgm:prSet/>
      <dgm:spPr/>
      <dgm:t>
        <a:bodyPr/>
        <a:lstStyle/>
        <a:p>
          <a:r>
            <a:rPr lang="en-US"/>
            <a:t>Introduction to biostatistics and </a:t>
          </a:r>
          <a:r>
            <a:rPr lang="en-US" i="1"/>
            <a:t>R</a:t>
          </a:r>
          <a:r>
            <a:rPr lang="en-US"/>
            <a:t>, a free language for statistical computing </a:t>
          </a:r>
        </a:p>
      </dgm:t>
    </dgm:pt>
    <dgm:pt modelId="{10FC3A1D-BD1E-46B9-A60A-F0C279753FAE}" type="parTrans" cxnId="{390D2D67-7B10-4C8B-9BC6-04EA79BB3B44}">
      <dgm:prSet/>
      <dgm:spPr/>
      <dgm:t>
        <a:bodyPr/>
        <a:lstStyle/>
        <a:p>
          <a:endParaRPr lang="en-US"/>
        </a:p>
      </dgm:t>
    </dgm:pt>
    <dgm:pt modelId="{05419F4D-9508-4C0E-A9CF-34D9EA1E3CC2}" type="sibTrans" cxnId="{390D2D67-7B10-4C8B-9BC6-04EA79BB3B44}">
      <dgm:prSet/>
      <dgm:spPr/>
      <dgm:t>
        <a:bodyPr/>
        <a:lstStyle/>
        <a:p>
          <a:endParaRPr lang="en-US"/>
        </a:p>
      </dgm:t>
    </dgm:pt>
    <dgm:pt modelId="{AABBB57A-3385-444F-87E4-44ADF855E195}">
      <dgm:prSet custT="1"/>
      <dgm:spPr/>
      <dgm:t>
        <a:bodyPr/>
        <a:lstStyle/>
        <a:p>
          <a:r>
            <a:rPr lang="en-US" sz="2000" b="1" dirty="0"/>
            <a:t>Session 2: Wednesday, June 7</a:t>
          </a:r>
          <a:endParaRPr lang="en-US" sz="2000" dirty="0"/>
        </a:p>
      </dgm:t>
    </dgm:pt>
    <dgm:pt modelId="{EBD74EBC-E270-4D59-A944-94C34E6DFA0E}" type="parTrans" cxnId="{41914719-3575-4D04-A29B-0FA38A1660D2}">
      <dgm:prSet/>
      <dgm:spPr/>
      <dgm:t>
        <a:bodyPr/>
        <a:lstStyle/>
        <a:p>
          <a:endParaRPr lang="en-US"/>
        </a:p>
      </dgm:t>
    </dgm:pt>
    <dgm:pt modelId="{9851E720-C0B3-41BF-AD52-B24AB3EB59C8}" type="sibTrans" cxnId="{41914719-3575-4D04-A29B-0FA38A1660D2}">
      <dgm:prSet/>
      <dgm:spPr/>
      <dgm:t>
        <a:bodyPr/>
        <a:lstStyle/>
        <a:p>
          <a:endParaRPr lang="en-US"/>
        </a:p>
      </dgm:t>
    </dgm:pt>
    <dgm:pt modelId="{3E1217D9-27CD-416C-B934-2F2B5CC991B2}">
      <dgm:prSet/>
      <dgm:spPr/>
      <dgm:t>
        <a:bodyPr/>
        <a:lstStyle/>
        <a:p>
          <a:r>
            <a:rPr lang="en-US" dirty="0"/>
            <a:t>Introduce descriptive statistics (e.g., proportions, means) and tools for statistical inference (e.g., estimation, confidence intervals, and hypothesis testing) and show how to implement in </a:t>
          </a:r>
          <a:r>
            <a:rPr lang="en-US" i="1" dirty="0"/>
            <a:t>R</a:t>
          </a:r>
          <a:endParaRPr lang="en-US" dirty="0"/>
        </a:p>
      </dgm:t>
    </dgm:pt>
    <dgm:pt modelId="{177F8615-06BE-44D5-A5D2-B06E6C7E8AA5}" type="parTrans" cxnId="{CD2710C5-CE58-4EBD-8147-74B4557C5A0B}">
      <dgm:prSet/>
      <dgm:spPr/>
      <dgm:t>
        <a:bodyPr/>
        <a:lstStyle/>
        <a:p>
          <a:endParaRPr lang="en-US"/>
        </a:p>
      </dgm:t>
    </dgm:pt>
    <dgm:pt modelId="{EA3C6DBA-B1C6-4810-B40E-8E617C11A897}" type="sibTrans" cxnId="{CD2710C5-CE58-4EBD-8147-74B4557C5A0B}">
      <dgm:prSet/>
      <dgm:spPr/>
      <dgm:t>
        <a:bodyPr/>
        <a:lstStyle/>
        <a:p>
          <a:endParaRPr lang="en-US"/>
        </a:p>
      </dgm:t>
    </dgm:pt>
    <dgm:pt modelId="{BD5F02F9-D61F-4122-81A7-4E921E7AA534}">
      <dgm:prSet custT="1"/>
      <dgm:spPr/>
      <dgm:t>
        <a:bodyPr/>
        <a:lstStyle/>
        <a:p>
          <a:r>
            <a:rPr lang="en-US" sz="2000" b="1" dirty="0"/>
            <a:t>Session 3: Thursday, June 8</a:t>
          </a:r>
          <a:endParaRPr lang="en-US" sz="2000" dirty="0"/>
        </a:p>
      </dgm:t>
    </dgm:pt>
    <dgm:pt modelId="{37BCF3E1-9784-4A60-8CCD-00C826A731A2}" type="parTrans" cxnId="{44C2F26C-CCF5-486A-8A0C-2D4B84FE92B5}">
      <dgm:prSet/>
      <dgm:spPr/>
      <dgm:t>
        <a:bodyPr/>
        <a:lstStyle/>
        <a:p>
          <a:endParaRPr lang="en-US"/>
        </a:p>
      </dgm:t>
    </dgm:pt>
    <dgm:pt modelId="{37FB5FC5-942A-4C4F-99CA-2D43170C78EA}" type="sibTrans" cxnId="{44C2F26C-CCF5-486A-8A0C-2D4B84FE92B5}">
      <dgm:prSet/>
      <dgm:spPr/>
      <dgm:t>
        <a:bodyPr/>
        <a:lstStyle/>
        <a:p>
          <a:endParaRPr lang="en-US"/>
        </a:p>
      </dgm:t>
    </dgm:pt>
    <dgm:pt modelId="{E6B8CFDC-F527-4DEE-BBBB-F5C7F185BB8A}">
      <dgm:prSet/>
      <dgm:spPr/>
      <dgm:t>
        <a:bodyPr/>
        <a:lstStyle/>
        <a:p>
          <a:r>
            <a:rPr lang="en-US"/>
            <a:t>Introduction to regression models (e.g., linear regression) and how to implement in </a:t>
          </a:r>
          <a:r>
            <a:rPr lang="en-US" i="1"/>
            <a:t>R</a:t>
          </a:r>
          <a:endParaRPr lang="en-US"/>
        </a:p>
      </dgm:t>
    </dgm:pt>
    <dgm:pt modelId="{E839BAF2-D063-4F67-97CA-1FB6471C95E7}" type="parTrans" cxnId="{98BB4598-7528-455B-87BE-47B69DC9D8A7}">
      <dgm:prSet/>
      <dgm:spPr/>
      <dgm:t>
        <a:bodyPr/>
        <a:lstStyle/>
        <a:p>
          <a:endParaRPr lang="en-US"/>
        </a:p>
      </dgm:t>
    </dgm:pt>
    <dgm:pt modelId="{2FD531D1-9BDF-44F6-BB96-7678640E3851}" type="sibTrans" cxnId="{98BB4598-7528-455B-87BE-47B69DC9D8A7}">
      <dgm:prSet/>
      <dgm:spPr/>
      <dgm:t>
        <a:bodyPr/>
        <a:lstStyle/>
        <a:p>
          <a:endParaRPr lang="en-US"/>
        </a:p>
      </dgm:t>
    </dgm:pt>
    <dgm:pt modelId="{AEA79851-475C-45FE-ACDC-CB5A53B869E1}">
      <dgm:prSet/>
      <dgm:spPr/>
      <dgm:t>
        <a:bodyPr/>
        <a:lstStyle/>
        <a:p>
          <a:r>
            <a:rPr lang="en-US" b="1" i="1" dirty="0"/>
            <a:t>Please feel free to ask questions as we go! </a:t>
          </a:r>
          <a:br>
            <a:rPr lang="en-US" dirty="0"/>
          </a:br>
          <a:endParaRPr lang="en-US" dirty="0"/>
        </a:p>
      </dgm:t>
    </dgm:pt>
    <dgm:pt modelId="{E2698BE0-70B7-4006-B5EE-2EA97F6A0184}" type="parTrans" cxnId="{F40E323F-0AAA-4A14-A3E9-8090B20E1CE6}">
      <dgm:prSet/>
      <dgm:spPr/>
      <dgm:t>
        <a:bodyPr/>
        <a:lstStyle/>
        <a:p>
          <a:endParaRPr lang="en-US"/>
        </a:p>
      </dgm:t>
    </dgm:pt>
    <dgm:pt modelId="{02C5EBA7-4F49-4E17-82B5-080D57A564E9}" type="sibTrans" cxnId="{F40E323F-0AAA-4A14-A3E9-8090B20E1CE6}">
      <dgm:prSet/>
      <dgm:spPr/>
      <dgm:t>
        <a:bodyPr/>
        <a:lstStyle/>
        <a:p>
          <a:endParaRPr lang="en-US"/>
        </a:p>
      </dgm:t>
    </dgm:pt>
    <dgm:pt modelId="{63FC486F-DD7E-8A48-AB97-D92A103CBC48}" type="pres">
      <dgm:prSet presAssocID="{B01845AE-1DA2-4658-9DE2-D4E8AAB053C7}" presName="vert0" presStyleCnt="0">
        <dgm:presLayoutVars>
          <dgm:dir/>
          <dgm:animOne val="branch"/>
          <dgm:animLvl val="lvl"/>
        </dgm:presLayoutVars>
      </dgm:prSet>
      <dgm:spPr/>
    </dgm:pt>
    <dgm:pt modelId="{DAB56CBA-B39D-074F-93D1-54A549E4E555}" type="pres">
      <dgm:prSet presAssocID="{12BFA445-65B1-43AB-B63C-F7D8D3E125FD}" presName="thickLine" presStyleLbl="alignNode1" presStyleIdx="0" presStyleCnt="7"/>
      <dgm:spPr/>
    </dgm:pt>
    <dgm:pt modelId="{874F8EB3-3932-CE48-AA34-F1FCB019BDFE}" type="pres">
      <dgm:prSet presAssocID="{12BFA445-65B1-43AB-B63C-F7D8D3E125FD}" presName="horz1" presStyleCnt="0"/>
      <dgm:spPr/>
    </dgm:pt>
    <dgm:pt modelId="{0D7E30B1-EBAA-FA47-B3E0-ABB0DD2B23C4}" type="pres">
      <dgm:prSet presAssocID="{12BFA445-65B1-43AB-B63C-F7D8D3E125FD}" presName="tx1" presStyleLbl="revTx" presStyleIdx="0" presStyleCnt="7"/>
      <dgm:spPr/>
    </dgm:pt>
    <dgm:pt modelId="{0F4979FE-991F-FB40-BB80-4C2379C3C8B8}" type="pres">
      <dgm:prSet presAssocID="{12BFA445-65B1-43AB-B63C-F7D8D3E125FD}" presName="vert1" presStyleCnt="0"/>
      <dgm:spPr/>
    </dgm:pt>
    <dgm:pt modelId="{EEDD0A8E-1E0E-7647-B4F9-E3A80F0B1622}" type="pres">
      <dgm:prSet presAssocID="{EB9B0593-742F-4A05-8595-F56472905B01}" presName="thickLine" presStyleLbl="alignNode1" presStyleIdx="1" presStyleCnt="7"/>
      <dgm:spPr/>
    </dgm:pt>
    <dgm:pt modelId="{CE940E92-C0F9-6445-A6B0-C44C9B9E3D1E}" type="pres">
      <dgm:prSet presAssocID="{EB9B0593-742F-4A05-8595-F56472905B01}" presName="horz1" presStyleCnt="0"/>
      <dgm:spPr/>
    </dgm:pt>
    <dgm:pt modelId="{63058764-1E25-5842-974B-CC9E98D4C955}" type="pres">
      <dgm:prSet presAssocID="{EB9B0593-742F-4A05-8595-F56472905B01}" presName="tx1" presStyleLbl="revTx" presStyleIdx="1" presStyleCnt="7"/>
      <dgm:spPr/>
    </dgm:pt>
    <dgm:pt modelId="{CC3962EE-5575-0E49-A21C-9D839A3376FF}" type="pres">
      <dgm:prSet presAssocID="{EB9B0593-742F-4A05-8595-F56472905B01}" presName="vert1" presStyleCnt="0"/>
      <dgm:spPr/>
    </dgm:pt>
    <dgm:pt modelId="{95E46ED5-1873-364A-BD90-FB4603801389}" type="pres">
      <dgm:prSet presAssocID="{AABBB57A-3385-444F-87E4-44ADF855E195}" presName="thickLine" presStyleLbl="alignNode1" presStyleIdx="2" presStyleCnt="7"/>
      <dgm:spPr/>
    </dgm:pt>
    <dgm:pt modelId="{21F1821A-016F-174A-8292-7256E2A4E3C4}" type="pres">
      <dgm:prSet presAssocID="{AABBB57A-3385-444F-87E4-44ADF855E195}" presName="horz1" presStyleCnt="0"/>
      <dgm:spPr/>
    </dgm:pt>
    <dgm:pt modelId="{75357C66-4441-FB48-A109-A216BC4FCDC5}" type="pres">
      <dgm:prSet presAssocID="{AABBB57A-3385-444F-87E4-44ADF855E195}" presName="tx1" presStyleLbl="revTx" presStyleIdx="2" presStyleCnt="7"/>
      <dgm:spPr/>
    </dgm:pt>
    <dgm:pt modelId="{018CC4FF-75D5-534B-9C0A-381AAA9DD307}" type="pres">
      <dgm:prSet presAssocID="{AABBB57A-3385-444F-87E4-44ADF855E195}" presName="vert1" presStyleCnt="0"/>
      <dgm:spPr/>
    </dgm:pt>
    <dgm:pt modelId="{679DFF77-4B4A-A44A-AF44-886FD80365B5}" type="pres">
      <dgm:prSet presAssocID="{3E1217D9-27CD-416C-B934-2F2B5CC991B2}" presName="thickLine" presStyleLbl="alignNode1" presStyleIdx="3" presStyleCnt="7"/>
      <dgm:spPr/>
    </dgm:pt>
    <dgm:pt modelId="{DEF4BEC3-5F48-4B4E-916A-28BBCF7E444D}" type="pres">
      <dgm:prSet presAssocID="{3E1217D9-27CD-416C-B934-2F2B5CC991B2}" presName="horz1" presStyleCnt="0"/>
      <dgm:spPr/>
    </dgm:pt>
    <dgm:pt modelId="{FA60199F-F46E-3845-B58E-8A7557A490F2}" type="pres">
      <dgm:prSet presAssocID="{3E1217D9-27CD-416C-B934-2F2B5CC991B2}" presName="tx1" presStyleLbl="revTx" presStyleIdx="3" presStyleCnt="7"/>
      <dgm:spPr/>
    </dgm:pt>
    <dgm:pt modelId="{754C4CA6-8E79-564C-9086-D005C4127835}" type="pres">
      <dgm:prSet presAssocID="{3E1217D9-27CD-416C-B934-2F2B5CC991B2}" presName="vert1" presStyleCnt="0"/>
      <dgm:spPr/>
    </dgm:pt>
    <dgm:pt modelId="{CF56B6C5-62B6-1D4A-88E5-8841E872A2A8}" type="pres">
      <dgm:prSet presAssocID="{BD5F02F9-D61F-4122-81A7-4E921E7AA534}" presName="thickLine" presStyleLbl="alignNode1" presStyleIdx="4" presStyleCnt="7"/>
      <dgm:spPr/>
    </dgm:pt>
    <dgm:pt modelId="{63696D38-A390-E04C-AEB6-C601B231F561}" type="pres">
      <dgm:prSet presAssocID="{BD5F02F9-D61F-4122-81A7-4E921E7AA534}" presName="horz1" presStyleCnt="0"/>
      <dgm:spPr/>
    </dgm:pt>
    <dgm:pt modelId="{5D740631-8B69-FA49-9A9D-78BCA1231476}" type="pres">
      <dgm:prSet presAssocID="{BD5F02F9-D61F-4122-81A7-4E921E7AA534}" presName="tx1" presStyleLbl="revTx" presStyleIdx="4" presStyleCnt="7"/>
      <dgm:spPr/>
    </dgm:pt>
    <dgm:pt modelId="{4D9275FB-BDE7-1942-9DA6-9565857F8333}" type="pres">
      <dgm:prSet presAssocID="{BD5F02F9-D61F-4122-81A7-4E921E7AA534}" presName="vert1" presStyleCnt="0"/>
      <dgm:spPr/>
    </dgm:pt>
    <dgm:pt modelId="{4CE827B4-329D-D246-8818-C1A2345EB9EF}" type="pres">
      <dgm:prSet presAssocID="{E6B8CFDC-F527-4DEE-BBBB-F5C7F185BB8A}" presName="thickLine" presStyleLbl="alignNode1" presStyleIdx="5" presStyleCnt="7"/>
      <dgm:spPr/>
    </dgm:pt>
    <dgm:pt modelId="{763067BD-1753-7B46-AEC2-3CEBE595459B}" type="pres">
      <dgm:prSet presAssocID="{E6B8CFDC-F527-4DEE-BBBB-F5C7F185BB8A}" presName="horz1" presStyleCnt="0"/>
      <dgm:spPr/>
    </dgm:pt>
    <dgm:pt modelId="{530A10C0-04AE-9245-B85D-335E3A1D1A40}" type="pres">
      <dgm:prSet presAssocID="{E6B8CFDC-F527-4DEE-BBBB-F5C7F185BB8A}" presName="tx1" presStyleLbl="revTx" presStyleIdx="5" presStyleCnt="7"/>
      <dgm:spPr/>
    </dgm:pt>
    <dgm:pt modelId="{D85E74DF-A398-AD44-ABB5-23A98FEAE2ED}" type="pres">
      <dgm:prSet presAssocID="{E6B8CFDC-F527-4DEE-BBBB-F5C7F185BB8A}" presName="vert1" presStyleCnt="0"/>
      <dgm:spPr/>
    </dgm:pt>
    <dgm:pt modelId="{9291D1D1-AACC-4448-8B66-31624BC80B2E}" type="pres">
      <dgm:prSet presAssocID="{AEA79851-475C-45FE-ACDC-CB5A53B869E1}" presName="thickLine" presStyleLbl="alignNode1" presStyleIdx="6" presStyleCnt="7"/>
      <dgm:spPr/>
    </dgm:pt>
    <dgm:pt modelId="{AC7F1CC5-FF8C-FD43-A5ED-035B3BFBF720}" type="pres">
      <dgm:prSet presAssocID="{AEA79851-475C-45FE-ACDC-CB5A53B869E1}" presName="horz1" presStyleCnt="0"/>
      <dgm:spPr/>
    </dgm:pt>
    <dgm:pt modelId="{61231D71-BCB4-DA44-B4C0-D3D40E69182F}" type="pres">
      <dgm:prSet presAssocID="{AEA79851-475C-45FE-ACDC-CB5A53B869E1}" presName="tx1" presStyleLbl="revTx" presStyleIdx="6" presStyleCnt="7"/>
      <dgm:spPr/>
    </dgm:pt>
    <dgm:pt modelId="{8800DF45-0A6F-D04C-9809-A2E9D42D5549}" type="pres">
      <dgm:prSet presAssocID="{AEA79851-475C-45FE-ACDC-CB5A53B869E1}" presName="vert1" presStyleCnt="0"/>
      <dgm:spPr/>
    </dgm:pt>
  </dgm:ptLst>
  <dgm:cxnLst>
    <dgm:cxn modelId="{11D8D105-1403-DF4F-89BF-7E676AE645FB}" type="presOf" srcId="{AABBB57A-3385-444F-87E4-44ADF855E195}" destId="{75357C66-4441-FB48-A109-A216BC4FCDC5}" srcOrd="0" destOrd="0" presId="urn:microsoft.com/office/officeart/2008/layout/LinedList"/>
    <dgm:cxn modelId="{41914719-3575-4D04-A29B-0FA38A1660D2}" srcId="{B01845AE-1DA2-4658-9DE2-D4E8AAB053C7}" destId="{AABBB57A-3385-444F-87E4-44ADF855E195}" srcOrd="2" destOrd="0" parTransId="{EBD74EBC-E270-4D59-A944-94C34E6DFA0E}" sibTransId="{9851E720-C0B3-41BF-AD52-B24AB3EB59C8}"/>
    <dgm:cxn modelId="{1473722F-C511-214F-A4C9-E6B3B2301C16}" type="presOf" srcId="{EB9B0593-742F-4A05-8595-F56472905B01}" destId="{63058764-1E25-5842-974B-CC9E98D4C955}" srcOrd="0" destOrd="0" presId="urn:microsoft.com/office/officeart/2008/layout/LinedList"/>
    <dgm:cxn modelId="{DF9DDF33-F56F-FE44-ACEA-7B1E883CAD2E}" type="presOf" srcId="{3E1217D9-27CD-416C-B934-2F2B5CC991B2}" destId="{FA60199F-F46E-3845-B58E-8A7557A490F2}" srcOrd="0" destOrd="0" presId="urn:microsoft.com/office/officeart/2008/layout/LinedList"/>
    <dgm:cxn modelId="{F40E323F-0AAA-4A14-A3E9-8090B20E1CE6}" srcId="{B01845AE-1DA2-4658-9DE2-D4E8AAB053C7}" destId="{AEA79851-475C-45FE-ACDC-CB5A53B869E1}" srcOrd="6" destOrd="0" parTransId="{E2698BE0-70B7-4006-B5EE-2EA97F6A0184}" sibTransId="{02C5EBA7-4F49-4E17-82B5-080D57A564E9}"/>
    <dgm:cxn modelId="{41257A3F-3CD7-41F2-847F-1CE059BA5F20}" srcId="{B01845AE-1DA2-4658-9DE2-D4E8AAB053C7}" destId="{12BFA445-65B1-43AB-B63C-F7D8D3E125FD}" srcOrd="0" destOrd="0" parTransId="{C52B1F29-DE1E-45F0-AB1D-AB99DEEF6EE1}" sibTransId="{EFDA3F51-93F7-4755-BF31-0472A6AB7027}"/>
    <dgm:cxn modelId="{474A8B4F-6D12-2246-B08B-2311F23CC298}" type="presOf" srcId="{E6B8CFDC-F527-4DEE-BBBB-F5C7F185BB8A}" destId="{530A10C0-04AE-9245-B85D-335E3A1D1A40}" srcOrd="0" destOrd="0" presId="urn:microsoft.com/office/officeart/2008/layout/LinedList"/>
    <dgm:cxn modelId="{28C11D54-1646-8B47-B317-54E2AE44F08A}" type="presOf" srcId="{B01845AE-1DA2-4658-9DE2-D4E8AAB053C7}" destId="{63FC486F-DD7E-8A48-AB97-D92A103CBC48}" srcOrd="0" destOrd="0" presId="urn:microsoft.com/office/officeart/2008/layout/LinedList"/>
    <dgm:cxn modelId="{390D2D67-7B10-4C8B-9BC6-04EA79BB3B44}" srcId="{B01845AE-1DA2-4658-9DE2-D4E8AAB053C7}" destId="{EB9B0593-742F-4A05-8595-F56472905B01}" srcOrd="1" destOrd="0" parTransId="{10FC3A1D-BD1E-46B9-A60A-F0C279753FAE}" sibTransId="{05419F4D-9508-4C0E-A9CF-34D9EA1E3CC2}"/>
    <dgm:cxn modelId="{44C2F26C-CCF5-486A-8A0C-2D4B84FE92B5}" srcId="{B01845AE-1DA2-4658-9DE2-D4E8AAB053C7}" destId="{BD5F02F9-D61F-4122-81A7-4E921E7AA534}" srcOrd="4" destOrd="0" parTransId="{37BCF3E1-9784-4A60-8CCD-00C826A731A2}" sibTransId="{37FB5FC5-942A-4C4F-99CA-2D43170C78EA}"/>
    <dgm:cxn modelId="{6DFED78C-F18E-6042-905A-BF57F6151AB8}" type="presOf" srcId="{AEA79851-475C-45FE-ACDC-CB5A53B869E1}" destId="{61231D71-BCB4-DA44-B4C0-D3D40E69182F}" srcOrd="0" destOrd="0" presId="urn:microsoft.com/office/officeart/2008/layout/LinedList"/>
    <dgm:cxn modelId="{98BB4598-7528-455B-87BE-47B69DC9D8A7}" srcId="{B01845AE-1DA2-4658-9DE2-D4E8AAB053C7}" destId="{E6B8CFDC-F527-4DEE-BBBB-F5C7F185BB8A}" srcOrd="5" destOrd="0" parTransId="{E839BAF2-D063-4F67-97CA-1FB6471C95E7}" sibTransId="{2FD531D1-9BDF-44F6-BB96-7678640E3851}"/>
    <dgm:cxn modelId="{CD2710C5-CE58-4EBD-8147-74B4557C5A0B}" srcId="{B01845AE-1DA2-4658-9DE2-D4E8AAB053C7}" destId="{3E1217D9-27CD-416C-B934-2F2B5CC991B2}" srcOrd="3" destOrd="0" parTransId="{177F8615-06BE-44D5-A5D2-B06E6C7E8AA5}" sibTransId="{EA3C6DBA-B1C6-4810-B40E-8E617C11A897}"/>
    <dgm:cxn modelId="{C2599FDD-3383-6347-86C0-DB73DF184740}" type="presOf" srcId="{BD5F02F9-D61F-4122-81A7-4E921E7AA534}" destId="{5D740631-8B69-FA49-9A9D-78BCA1231476}" srcOrd="0" destOrd="0" presId="urn:microsoft.com/office/officeart/2008/layout/LinedList"/>
    <dgm:cxn modelId="{E1175EDF-DB5E-6B4F-BDB6-D539CD0EE989}" type="presOf" srcId="{12BFA445-65B1-43AB-B63C-F7D8D3E125FD}" destId="{0D7E30B1-EBAA-FA47-B3E0-ABB0DD2B23C4}" srcOrd="0" destOrd="0" presId="urn:microsoft.com/office/officeart/2008/layout/LinedList"/>
    <dgm:cxn modelId="{9D449972-630D-F34E-AEE3-75309F6DBFDF}" type="presParOf" srcId="{63FC486F-DD7E-8A48-AB97-D92A103CBC48}" destId="{DAB56CBA-B39D-074F-93D1-54A549E4E555}" srcOrd="0" destOrd="0" presId="urn:microsoft.com/office/officeart/2008/layout/LinedList"/>
    <dgm:cxn modelId="{13233E8C-4C7E-374C-B579-96DC7A6B2340}" type="presParOf" srcId="{63FC486F-DD7E-8A48-AB97-D92A103CBC48}" destId="{874F8EB3-3932-CE48-AA34-F1FCB019BDFE}" srcOrd="1" destOrd="0" presId="urn:microsoft.com/office/officeart/2008/layout/LinedList"/>
    <dgm:cxn modelId="{EF110D81-A47E-0B41-9638-C49F15D16BED}" type="presParOf" srcId="{874F8EB3-3932-CE48-AA34-F1FCB019BDFE}" destId="{0D7E30B1-EBAA-FA47-B3E0-ABB0DD2B23C4}" srcOrd="0" destOrd="0" presId="urn:microsoft.com/office/officeart/2008/layout/LinedList"/>
    <dgm:cxn modelId="{D62E0E7C-6F10-F344-86BF-F1F25AAF11DB}" type="presParOf" srcId="{874F8EB3-3932-CE48-AA34-F1FCB019BDFE}" destId="{0F4979FE-991F-FB40-BB80-4C2379C3C8B8}" srcOrd="1" destOrd="0" presId="urn:microsoft.com/office/officeart/2008/layout/LinedList"/>
    <dgm:cxn modelId="{8C7F79D4-4F52-1242-89E7-289940A0CEEA}" type="presParOf" srcId="{63FC486F-DD7E-8A48-AB97-D92A103CBC48}" destId="{EEDD0A8E-1E0E-7647-B4F9-E3A80F0B1622}" srcOrd="2" destOrd="0" presId="urn:microsoft.com/office/officeart/2008/layout/LinedList"/>
    <dgm:cxn modelId="{2FDC0AA3-4661-FC4E-9E00-982801D514E1}" type="presParOf" srcId="{63FC486F-DD7E-8A48-AB97-D92A103CBC48}" destId="{CE940E92-C0F9-6445-A6B0-C44C9B9E3D1E}" srcOrd="3" destOrd="0" presId="urn:microsoft.com/office/officeart/2008/layout/LinedList"/>
    <dgm:cxn modelId="{474D78F0-01F7-EF4D-BE4C-7A8974F963D8}" type="presParOf" srcId="{CE940E92-C0F9-6445-A6B0-C44C9B9E3D1E}" destId="{63058764-1E25-5842-974B-CC9E98D4C955}" srcOrd="0" destOrd="0" presId="urn:microsoft.com/office/officeart/2008/layout/LinedList"/>
    <dgm:cxn modelId="{C4397D53-AD23-B941-B3EC-F37F6F788A45}" type="presParOf" srcId="{CE940E92-C0F9-6445-A6B0-C44C9B9E3D1E}" destId="{CC3962EE-5575-0E49-A21C-9D839A3376FF}" srcOrd="1" destOrd="0" presId="urn:microsoft.com/office/officeart/2008/layout/LinedList"/>
    <dgm:cxn modelId="{88F93CE1-F949-AE4B-A676-3066455F864F}" type="presParOf" srcId="{63FC486F-DD7E-8A48-AB97-D92A103CBC48}" destId="{95E46ED5-1873-364A-BD90-FB4603801389}" srcOrd="4" destOrd="0" presId="urn:microsoft.com/office/officeart/2008/layout/LinedList"/>
    <dgm:cxn modelId="{37DB005A-31DF-9C4A-9E9B-6E074C931A21}" type="presParOf" srcId="{63FC486F-DD7E-8A48-AB97-D92A103CBC48}" destId="{21F1821A-016F-174A-8292-7256E2A4E3C4}" srcOrd="5" destOrd="0" presId="urn:microsoft.com/office/officeart/2008/layout/LinedList"/>
    <dgm:cxn modelId="{F84D4A56-5C7A-EC40-8B8A-1CABD3D3E31B}" type="presParOf" srcId="{21F1821A-016F-174A-8292-7256E2A4E3C4}" destId="{75357C66-4441-FB48-A109-A216BC4FCDC5}" srcOrd="0" destOrd="0" presId="urn:microsoft.com/office/officeart/2008/layout/LinedList"/>
    <dgm:cxn modelId="{0E6C8B37-7EBC-2B40-A1F5-B2958E90BD47}" type="presParOf" srcId="{21F1821A-016F-174A-8292-7256E2A4E3C4}" destId="{018CC4FF-75D5-534B-9C0A-381AAA9DD307}" srcOrd="1" destOrd="0" presId="urn:microsoft.com/office/officeart/2008/layout/LinedList"/>
    <dgm:cxn modelId="{EB4E2862-26FE-1848-9B7D-99898A1D750B}" type="presParOf" srcId="{63FC486F-DD7E-8A48-AB97-D92A103CBC48}" destId="{679DFF77-4B4A-A44A-AF44-886FD80365B5}" srcOrd="6" destOrd="0" presId="urn:microsoft.com/office/officeart/2008/layout/LinedList"/>
    <dgm:cxn modelId="{E6D24618-EB51-9441-B4A7-0DBE8F6EDD22}" type="presParOf" srcId="{63FC486F-DD7E-8A48-AB97-D92A103CBC48}" destId="{DEF4BEC3-5F48-4B4E-916A-28BBCF7E444D}" srcOrd="7" destOrd="0" presId="urn:microsoft.com/office/officeart/2008/layout/LinedList"/>
    <dgm:cxn modelId="{93CF95F6-CAC4-9C47-8097-1B112A90D57C}" type="presParOf" srcId="{DEF4BEC3-5F48-4B4E-916A-28BBCF7E444D}" destId="{FA60199F-F46E-3845-B58E-8A7557A490F2}" srcOrd="0" destOrd="0" presId="urn:microsoft.com/office/officeart/2008/layout/LinedList"/>
    <dgm:cxn modelId="{7DC8C562-A8A5-6144-BA81-E367A4295161}" type="presParOf" srcId="{DEF4BEC3-5F48-4B4E-916A-28BBCF7E444D}" destId="{754C4CA6-8E79-564C-9086-D005C4127835}" srcOrd="1" destOrd="0" presId="urn:microsoft.com/office/officeart/2008/layout/LinedList"/>
    <dgm:cxn modelId="{9950A736-B2FC-1F4A-B2F1-2803AE59B0D3}" type="presParOf" srcId="{63FC486F-DD7E-8A48-AB97-D92A103CBC48}" destId="{CF56B6C5-62B6-1D4A-88E5-8841E872A2A8}" srcOrd="8" destOrd="0" presId="urn:microsoft.com/office/officeart/2008/layout/LinedList"/>
    <dgm:cxn modelId="{701C450D-4936-154E-A5D9-C5ED342E3123}" type="presParOf" srcId="{63FC486F-DD7E-8A48-AB97-D92A103CBC48}" destId="{63696D38-A390-E04C-AEB6-C601B231F561}" srcOrd="9" destOrd="0" presId="urn:microsoft.com/office/officeart/2008/layout/LinedList"/>
    <dgm:cxn modelId="{FF29B657-7DC0-4A46-85DB-418013CD24EE}" type="presParOf" srcId="{63696D38-A390-E04C-AEB6-C601B231F561}" destId="{5D740631-8B69-FA49-9A9D-78BCA1231476}" srcOrd="0" destOrd="0" presId="urn:microsoft.com/office/officeart/2008/layout/LinedList"/>
    <dgm:cxn modelId="{499128DE-D3C1-4D41-A5F1-CAA3C75B43CB}" type="presParOf" srcId="{63696D38-A390-E04C-AEB6-C601B231F561}" destId="{4D9275FB-BDE7-1942-9DA6-9565857F8333}" srcOrd="1" destOrd="0" presId="urn:microsoft.com/office/officeart/2008/layout/LinedList"/>
    <dgm:cxn modelId="{29F693E4-9793-F34C-9BC1-550710BB3080}" type="presParOf" srcId="{63FC486F-DD7E-8A48-AB97-D92A103CBC48}" destId="{4CE827B4-329D-D246-8818-C1A2345EB9EF}" srcOrd="10" destOrd="0" presId="urn:microsoft.com/office/officeart/2008/layout/LinedList"/>
    <dgm:cxn modelId="{A50619E7-67B8-C440-A0B5-A7F493B0DAD5}" type="presParOf" srcId="{63FC486F-DD7E-8A48-AB97-D92A103CBC48}" destId="{763067BD-1753-7B46-AEC2-3CEBE595459B}" srcOrd="11" destOrd="0" presId="urn:microsoft.com/office/officeart/2008/layout/LinedList"/>
    <dgm:cxn modelId="{A28F97DE-FC35-D841-9ED3-EE4502E26BA1}" type="presParOf" srcId="{763067BD-1753-7B46-AEC2-3CEBE595459B}" destId="{530A10C0-04AE-9245-B85D-335E3A1D1A40}" srcOrd="0" destOrd="0" presId="urn:microsoft.com/office/officeart/2008/layout/LinedList"/>
    <dgm:cxn modelId="{719407CA-E1D7-D445-9A7C-399A6EB6E0D8}" type="presParOf" srcId="{763067BD-1753-7B46-AEC2-3CEBE595459B}" destId="{D85E74DF-A398-AD44-ABB5-23A98FEAE2ED}" srcOrd="1" destOrd="0" presId="urn:microsoft.com/office/officeart/2008/layout/LinedList"/>
    <dgm:cxn modelId="{A5BCFC8B-95F4-A849-A780-EB1FC27A4F05}" type="presParOf" srcId="{63FC486F-DD7E-8A48-AB97-D92A103CBC48}" destId="{9291D1D1-AACC-4448-8B66-31624BC80B2E}" srcOrd="12" destOrd="0" presId="urn:microsoft.com/office/officeart/2008/layout/LinedList"/>
    <dgm:cxn modelId="{312A9174-4FF9-3E44-BDC0-43943DA13FCA}" type="presParOf" srcId="{63FC486F-DD7E-8A48-AB97-D92A103CBC48}" destId="{AC7F1CC5-FF8C-FD43-A5ED-035B3BFBF720}" srcOrd="13" destOrd="0" presId="urn:microsoft.com/office/officeart/2008/layout/LinedList"/>
    <dgm:cxn modelId="{E710686E-0513-D140-9978-8AA4BDB02849}" type="presParOf" srcId="{AC7F1CC5-FF8C-FD43-A5ED-035B3BFBF720}" destId="{61231D71-BCB4-DA44-B4C0-D3D40E69182F}" srcOrd="0" destOrd="0" presId="urn:microsoft.com/office/officeart/2008/layout/LinedList"/>
    <dgm:cxn modelId="{62930010-2DAF-704D-BBE2-5686F43D0E53}" type="presParOf" srcId="{AC7F1CC5-FF8C-FD43-A5ED-035B3BFBF720}" destId="{8800DF45-0A6F-D04C-9809-A2E9D42D554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9D1741-DD9A-41A9-8856-2AC9807C717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0394AC1-F4BE-404E-B942-2F18B909BEA7}">
      <dgm:prSet/>
      <dgm:spPr/>
      <dgm:t>
        <a:bodyPr/>
        <a:lstStyle/>
        <a:p>
          <a:r>
            <a:rPr lang="en-US" baseline="0"/>
            <a:t>They are a great tool for storing the commands for your analyses</a:t>
          </a:r>
          <a:endParaRPr lang="en-US"/>
        </a:p>
      </dgm:t>
    </dgm:pt>
    <dgm:pt modelId="{24CBECE3-EAC9-47FF-BE40-4A00946DF149}" type="parTrans" cxnId="{ABF222E7-2196-4F2C-BA8B-E60D0BC71E5B}">
      <dgm:prSet/>
      <dgm:spPr/>
      <dgm:t>
        <a:bodyPr/>
        <a:lstStyle/>
        <a:p>
          <a:endParaRPr lang="en-US"/>
        </a:p>
      </dgm:t>
    </dgm:pt>
    <dgm:pt modelId="{02CB421D-C759-44F1-B7EF-D8DAD0EBACD1}" type="sibTrans" cxnId="{ABF222E7-2196-4F2C-BA8B-E60D0BC71E5B}">
      <dgm:prSet/>
      <dgm:spPr/>
      <dgm:t>
        <a:bodyPr/>
        <a:lstStyle/>
        <a:p>
          <a:endParaRPr lang="en-US"/>
        </a:p>
      </dgm:t>
    </dgm:pt>
    <dgm:pt modelId="{9EC5DDB9-28EA-4813-9EDF-5FC80A213188}">
      <dgm:prSet/>
      <dgm:spPr/>
      <dgm:t>
        <a:bodyPr/>
        <a:lstStyle/>
        <a:p>
          <a:r>
            <a:rPr lang="en-US" baseline="0"/>
            <a:t>They are text files and have a .R extension</a:t>
          </a:r>
          <a:endParaRPr lang="en-US"/>
        </a:p>
      </dgm:t>
    </dgm:pt>
    <dgm:pt modelId="{0C257414-1949-422A-9015-DCAC8A44EA81}" type="parTrans" cxnId="{7712F1D8-CD89-4483-A89D-97F1BCC15847}">
      <dgm:prSet/>
      <dgm:spPr/>
      <dgm:t>
        <a:bodyPr/>
        <a:lstStyle/>
        <a:p>
          <a:endParaRPr lang="en-US"/>
        </a:p>
      </dgm:t>
    </dgm:pt>
    <dgm:pt modelId="{6D9888DD-2C38-4376-9EB4-763795144C29}" type="sibTrans" cxnId="{7712F1D8-CD89-4483-A89D-97F1BCC15847}">
      <dgm:prSet/>
      <dgm:spPr/>
      <dgm:t>
        <a:bodyPr/>
        <a:lstStyle/>
        <a:p>
          <a:endParaRPr lang="en-US"/>
        </a:p>
      </dgm:t>
    </dgm:pt>
    <dgm:pt modelId="{34C77C31-2562-46CA-8C41-6155BF2EFBED}">
      <dgm:prSet/>
      <dgm:spPr/>
      <dgm:t>
        <a:bodyPr/>
        <a:lstStyle/>
        <a:p>
          <a:r>
            <a:rPr lang="en-US" baseline="0" dirty="0"/>
            <a:t>They contain a sequence of commands that R will execute when the the script is “sourced” (i.e., run)</a:t>
          </a:r>
          <a:endParaRPr lang="en-US" dirty="0"/>
        </a:p>
      </dgm:t>
    </dgm:pt>
    <dgm:pt modelId="{E3372D4B-0E2C-41B3-ADD0-E496299BB7C5}" type="parTrans" cxnId="{9B6FB0E2-B0C6-4617-A29F-3745A888EF10}">
      <dgm:prSet/>
      <dgm:spPr/>
      <dgm:t>
        <a:bodyPr/>
        <a:lstStyle/>
        <a:p>
          <a:endParaRPr lang="en-US"/>
        </a:p>
      </dgm:t>
    </dgm:pt>
    <dgm:pt modelId="{19911389-D6D5-4967-9CF4-F1B3032F4023}" type="sibTrans" cxnId="{9B6FB0E2-B0C6-4617-A29F-3745A888EF10}">
      <dgm:prSet/>
      <dgm:spPr/>
      <dgm:t>
        <a:bodyPr/>
        <a:lstStyle/>
        <a:p>
          <a:endParaRPr lang="en-US"/>
        </a:p>
      </dgm:t>
    </dgm:pt>
    <dgm:pt modelId="{43C0B778-8794-254A-9ED2-5F1A44C72382}" type="pres">
      <dgm:prSet presAssocID="{FF9D1741-DD9A-41A9-8856-2AC9807C717E}" presName="vert0" presStyleCnt="0">
        <dgm:presLayoutVars>
          <dgm:dir/>
          <dgm:animOne val="branch"/>
          <dgm:animLvl val="lvl"/>
        </dgm:presLayoutVars>
      </dgm:prSet>
      <dgm:spPr/>
    </dgm:pt>
    <dgm:pt modelId="{707F768F-E371-8D48-9801-D72F10B388F2}" type="pres">
      <dgm:prSet presAssocID="{20394AC1-F4BE-404E-B942-2F18B909BEA7}" presName="thickLine" presStyleLbl="alignNode1" presStyleIdx="0" presStyleCnt="3"/>
      <dgm:spPr/>
    </dgm:pt>
    <dgm:pt modelId="{4E826BB4-9D29-9E4D-ABC2-A0EE928B917B}" type="pres">
      <dgm:prSet presAssocID="{20394AC1-F4BE-404E-B942-2F18B909BEA7}" presName="horz1" presStyleCnt="0"/>
      <dgm:spPr/>
    </dgm:pt>
    <dgm:pt modelId="{3B35CA9F-79A8-304A-8A35-0426EA51450C}" type="pres">
      <dgm:prSet presAssocID="{20394AC1-F4BE-404E-B942-2F18B909BEA7}" presName="tx1" presStyleLbl="revTx" presStyleIdx="0" presStyleCnt="3"/>
      <dgm:spPr/>
    </dgm:pt>
    <dgm:pt modelId="{2DFDE2BE-1D53-E64E-91F9-D6D12E11874F}" type="pres">
      <dgm:prSet presAssocID="{20394AC1-F4BE-404E-B942-2F18B909BEA7}" presName="vert1" presStyleCnt="0"/>
      <dgm:spPr/>
    </dgm:pt>
    <dgm:pt modelId="{2A13CF42-06A9-8341-B953-06226E2564E0}" type="pres">
      <dgm:prSet presAssocID="{9EC5DDB9-28EA-4813-9EDF-5FC80A213188}" presName="thickLine" presStyleLbl="alignNode1" presStyleIdx="1" presStyleCnt="3"/>
      <dgm:spPr/>
    </dgm:pt>
    <dgm:pt modelId="{C6A203C4-784E-134C-99AA-B01CEBE270BE}" type="pres">
      <dgm:prSet presAssocID="{9EC5DDB9-28EA-4813-9EDF-5FC80A213188}" presName="horz1" presStyleCnt="0"/>
      <dgm:spPr/>
    </dgm:pt>
    <dgm:pt modelId="{8D6C086F-8C0F-9642-9F2B-AF46E1A378DD}" type="pres">
      <dgm:prSet presAssocID="{9EC5DDB9-28EA-4813-9EDF-5FC80A213188}" presName="tx1" presStyleLbl="revTx" presStyleIdx="1" presStyleCnt="3"/>
      <dgm:spPr/>
    </dgm:pt>
    <dgm:pt modelId="{DC6055F6-E287-BA4F-B073-FF6D77C4E570}" type="pres">
      <dgm:prSet presAssocID="{9EC5DDB9-28EA-4813-9EDF-5FC80A213188}" presName="vert1" presStyleCnt="0"/>
      <dgm:spPr/>
    </dgm:pt>
    <dgm:pt modelId="{6B2D1B08-6D7B-7A42-ADC5-FB7320A85121}" type="pres">
      <dgm:prSet presAssocID="{34C77C31-2562-46CA-8C41-6155BF2EFBED}" presName="thickLine" presStyleLbl="alignNode1" presStyleIdx="2" presStyleCnt="3"/>
      <dgm:spPr/>
    </dgm:pt>
    <dgm:pt modelId="{92B71416-4638-EC47-A95C-FB97FA68F587}" type="pres">
      <dgm:prSet presAssocID="{34C77C31-2562-46CA-8C41-6155BF2EFBED}" presName="horz1" presStyleCnt="0"/>
      <dgm:spPr/>
    </dgm:pt>
    <dgm:pt modelId="{14F2359E-D13C-9D43-92C4-FE8D276059FB}" type="pres">
      <dgm:prSet presAssocID="{34C77C31-2562-46CA-8C41-6155BF2EFBED}" presName="tx1" presStyleLbl="revTx" presStyleIdx="2" presStyleCnt="3"/>
      <dgm:spPr/>
    </dgm:pt>
    <dgm:pt modelId="{E0D44377-BE91-4143-9DFC-023B8C157F79}" type="pres">
      <dgm:prSet presAssocID="{34C77C31-2562-46CA-8C41-6155BF2EFBED}" presName="vert1" presStyleCnt="0"/>
      <dgm:spPr/>
    </dgm:pt>
  </dgm:ptLst>
  <dgm:cxnLst>
    <dgm:cxn modelId="{3D14712F-3D8F-6345-9975-64BE7A73C2B7}" type="presOf" srcId="{34C77C31-2562-46CA-8C41-6155BF2EFBED}" destId="{14F2359E-D13C-9D43-92C4-FE8D276059FB}" srcOrd="0" destOrd="0" presId="urn:microsoft.com/office/officeart/2008/layout/LinedList"/>
    <dgm:cxn modelId="{227BEE81-0D4C-384D-B618-2B8057D4DC95}" type="presOf" srcId="{9EC5DDB9-28EA-4813-9EDF-5FC80A213188}" destId="{8D6C086F-8C0F-9642-9F2B-AF46E1A378DD}" srcOrd="0" destOrd="0" presId="urn:microsoft.com/office/officeart/2008/layout/LinedList"/>
    <dgm:cxn modelId="{2277D3D5-A39B-A948-93FA-6614F620BB9C}" type="presOf" srcId="{FF9D1741-DD9A-41A9-8856-2AC9807C717E}" destId="{43C0B778-8794-254A-9ED2-5F1A44C72382}" srcOrd="0" destOrd="0" presId="urn:microsoft.com/office/officeart/2008/layout/LinedList"/>
    <dgm:cxn modelId="{7712F1D8-CD89-4483-A89D-97F1BCC15847}" srcId="{FF9D1741-DD9A-41A9-8856-2AC9807C717E}" destId="{9EC5DDB9-28EA-4813-9EDF-5FC80A213188}" srcOrd="1" destOrd="0" parTransId="{0C257414-1949-422A-9015-DCAC8A44EA81}" sibTransId="{6D9888DD-2C38-4376-9EB4-763795144C29}"/>
    <dgm:cxn modelId="{9B6FB0E2-B0C6-4617-A29F-3745A888EF10}" srcId="{FF9D1741-DD9A-41A9-8856-2AC9807C717E}" destId="{34C77C31-2562-46CA-8C41-6155BF2EFBED}" srcOrd="2" destOrd="0" parTransId="{E3372D4B-0E2C-41B3-ADD0-E496299BB7C5}" sibTransId="{19911389-D6D5-4967-9CF4-F1B3032F4023}"/>
    <dgm:cxn modelId="{ABF222E7-2196-4F2C-BA8B-E60D0BC71E5B}" srcId="{FF9D1741-DD9A-41A9-8856-2AC9807C717E}" destId="{20394AC1-F4BE-404E-B942-2F18B909BEA7}" srcOrd="0" destOrd="0" parTransId="{24CBECE3-EAC9-47FF-BE40-4A00946DF149}" sibTransId="{02CB421D-C759-44F1-B7EF-D8DAD0EBACD1}"/>
    <dgm:cxn modelId="{FB85DAE9-5ED6-A449-8331-71A68AA9D372}" type="presOf" srcId="{20394AC1-F4BE-404E-B942-2F18B909BEA7}" destId="{3B35CA9F-79A8-304A-8A35-0426EA51450C}" srcOrd="0" destOrd="0" presId="urn:microsoft.com/office/officeart/2008/layout/LinedList"/>
    <dgm:cxn modelId="{3E9E5400-27F0-AA40-BA91-7115F3C12DFB}" type="presParOf" srcId="{43C0B778-8794-254A-9ED2-5F1A44C72382}" destId="{707F768F-E371-8D48-9801-D72F10B388F2}" srcOrd="0" destOrd="0" presId="urn:microsoft.com/office/officeart/2008/layout/LinedList"/>
    <dgm:cxn modelId="{0FC7BBB2-74BE-F047-B3E5-1441CF511463}" type="presParOf" srcId="{43C0B778-8794-254A-9ED2-5F1A44C72382}" destId="{4E826BB4-9D29-9E4D-ABC2-A0EE928B917B}" srcOrd="1" destOrd="0" presId="urn:microsoft.com/office/officeart/2008/layout/LinedList"/>
    <dgm:cxn modelId="{FBC4008D-EC4F-0C41-AFF8-FF709B5C3ED6}" type="presParOf" srcId="{4E826BB4-9D29-9E4D-ABC2-A0EE928B917B}" destId="{3B35CA9F-79A8-304A-8A35-0426EA51450C}" srcOrd="0" destOrd="0" presId="urn:microsoft.com/office/officeart/2008/layout/LinedList"/>
    <dgm:cxn modelId="{B4D00432-F5A7-1149-BF02-C35981840305}" type="presParOf" srcId="{4E826BB4-9D29-9E4D-ABC2-A0EE928B917B}" destId="{2DFDE2BE-1D53-E64E-91F9-D6D12E11874F}" srcOrd="1" destOrd="0" presId="urn:microsoft.com/office/officeart/2008/layout/LinedList"/>
    <dgm:cxn modelId="{69810618-9CE0-5649-BEBC-D2C804D9740A}" type="presParOf" srcId="{43C0B778-8794-254A-9ED2-5F1A44C72382}" destId="{2A13CF42-06A9-8341-B953-06226E2564E0}" srcOrd="2" destOrd="0" presId="urn:microsoft.com/office/officeart/2008/layout/LinedList"/>
    <dgm:cxn modelId="{E9FFA2FE-E5DF-5A4B-8160-E298C8BD27D8}" type="presParOf" srcId="{43C0B778-8794-254A-9ED2-5F1A44C72382}" destId="{C6A203C4-784E-134C-99AA-B01CEBE270BE}" srcOrd="3" destOrd="0" presId="urn:microsoft.com/office/officeart/2008/layout/LinedList"/>
    <dgm:cxn modelId="{E5C0ADCF-77BD-C740-91A8-3BB86514BEEB}" type="presParOf" srcId="{C6A203C4-784E-134C-99AA-B01CEBE270BE}" destId="{8D6C086F-8C0F-9642-9F2B-AF46E1A378DD}" srcOrd="0" destOrd="0" presId="urn:microsoft.com/office/officeart/2008/layout/LinedList"/>
    <dgm:cxn modelId="{03C7C481-0D4B-BB44-9EA4-91998CFC355B}" type="presParOf" srcId="{C6A203C4-784E-134C-99AA-B01CEBE270BE}" destId="{DC6055F6-E287-BA4F-B073-FF6D77C4E570}" srcOrd="1" destOrd="0" presId="urn:microsoft.com/office/officeart/2008/layout/LinedList"/>
    <dgm:cxn modelId="{997B1488-661D-064A-9F88-BC3B651B3D46}" type="presParOf" srcId="{43C0B778-8794-254A-9ED2-5F1A44C72382}" destId="{6B2D1B08-6D7B-7A42-ADC5-FB7320A85121}" srcOrd="4" destOrd="0" presId="urn:microsoft.com/office/officeart/2008/layout/LinedList"/>
    <dgm:cxn modelId="{AA4C444B-AE96-D84C-B3AA-BE6A3F37F7D5}" type="presParOf" srcId="{43C0B778-8794-254A-9ED2-5F1A44C72382}" destId="{92B71416-4638-EC47-A95C-FB97FA68F587}" srcOrd="5" destOrd="0" presId="urn:microsoft.com/office/officeart/2008/layout/LinedList"/>
    <dgm:cxn modelId="{78B2BD68-BEB9-A940-8792-D5F77660469C}" type="presParOf" srcId="{92B71416-4638-EC47-A95C-FB97FA68F587}" destId="{14F2359E-D13C-9D43-92C4-FE8D276059FB}" srcOrd="0" destOrd="0" presId="urn:microsoft.com/office/officeart/2008/layout/LinedList"/>
    <dgm:cxn modelId="{D37348EF-4178-3142-9902-5C68244685BF}" type="presParOf" srcId="{92B71416-4638-EC47-A95C-FB97FA68F587}" destId="{E0D44377-BE91-4143-9DFC-023B8C157F7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56CBA-B39D-074F-93D1-54A549E4E555}">
      <dsp:nvSpPr>
        <dsp:cNvPr id="0" name=""/>
        <dsp:cNvSpPr/>
      </dsp:nvSpPr>
      <dsp:spPr>
        <a:xfrm>
          <a:off x="0" y="680"/>
          <a:ext cx="650630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7E30B1-EBAA-FA47-B3E0-ABB0DD2B23C4}">
      <dsp:nvSpPr>
        <dsp:cNvPr id="0" name=""/>
        <dsp:cNvSpPr/>
      </dsp:nvSpPr>
      <dsp:spPr>
        <a:xfrm>
          <a:off x="0" y="680"/>
          <a:ext cx="6506304" cy="796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Session 1: Tuesday, June 6</a:t>
          </a:r>
        </a:p>
      </dsp:txBody>
      <dsp:txXfrm>
        <a:off x="0" y="680"/>
        <a:ext cx="6506304" cy="796639"/>
      </dsp:txXfrm>
    </dsp:sp>
    <dsp:sp modelId="{EEDD0A8E-1E0E-7647-B4F9-E3A80F0B1622}">
      <dsp:nvSpPr>
        <dsp:cNvPr id="0" name=""/>
        <dsp:cNvSpPr/>
      </dsp:nvSpPr>
      <dsp:spPr>
        <a:xfrm>
          <a:off x="0" y="797320"/>
          <a:ext cx="6506304" cy="0"/>
        </a:xfrm>
        <a:prstGeom prst="line">
          <a:avLst/>
        </a:prstGeom>
        <a:solidFill>
          <a:schemeClr val="accent5">
            <a:hueOff val="1472059"/>
            <a:satOff val="4793"/>
            <a:lumOff val="1667"/>
            <a:alphaOff val="0"/>
          </a:schemeClr>
        </a:solidFill>
        <a:ln w="34925" cap="flat" cmpd="sng" algn="in">
          <a:solidFill>
            <a:schemeClr val="accent5">
              <a:hueOff val="1472059"/>
              <a:satOff val="4793"/>
              <a:lumOff val="16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58764-1E25-5842-974B-CC9E98D4C955}">
      <dsp:nvSpPr>
        <dsp:cNvPr id="0" name=""/>
        <dsp:cNvSpPr/>
      </dsp:nvSpPr>
      <dsp:spPr>
        <a:xfrm>
          <a:off x="0" y="797320"/>
          <a:ext cx="6506304" cy="796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Introduction to biostatistics and </a:t>
          </a:r>
          <a:r>
            <a:rPr lang="en-US" sz="1700" i="1" kern="1200"/>
            <a:t>R</a:t>
          </a:r>
          <a:r>
            <a:rPr lang="en-US" sz="1700" kern="1200"/>
            <a:t>, a free language for statistical computing </a:t>
          </a:r>
        </a:p>
      </dsp:txBody>
      <dsp:txXfrm>
        <a:off x="0" y="797320"/>
        <a:ext cx="6506304" cy="796639"/>
      </dsp:txXfrm>
    </dsp:sp>
    <dsp:sp modelId="{95E46ED5-1873-364A-BD90-FB4603801389}">
      <dsp:nvSpPr>
        <dsp:cNvPr id="0" name=""/>
        <dsp:cNvSpPr/>
      </dsp:nvSpPr>
      <dsp:spPr>
        <a:xfrm>
          <a:off x="0" y="1593960"/>
          <a:ext cx="6506304" cy="0"/>
        </a:xfrm>
        <a:prstGeom prst="line">
          <a:avLst/>
        </a:prstGeom>
        <a:solidFill>
          <a:schemeClr val="accent5">
            <a:hueOff val="2944118"/>
            <a:satOff val="9586"/>
            <a:lumOff val="3333"/>
            <a:alphaOff val="0"/>
          </a:schemeClr>
        </a:solidFill>
        <a:ln w="34925" cap="flat" cmpd="sng" algn="in">
          <a:solidFill>
            <a:schemeClr val="accent5">
              <a:hueOff val="2944118"/>
              <a:satOff val="9586"/>
              <a:lumOff val="33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57C66-4441-FB48-A109-A216BC4FCDC5}">
      <dsp:nvSpPr>
        <dsp:cNvPr id="0" name=""/>
        <dsp:cNvSpPr/>
      </dsp:nvSpPr>
      <dsp:spPr>
        <a:xfrm>
          <a:off x="0" y="1593960"/>
          <a:ext cx="6506304" cy="796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Session 2: Wednesday, June 7</a:t>
          </a:r>
          <a:endParaRPr lang="en-US" sz="2000" kern="1200" dirty="0"/>
        </a:p>
      </dsp:txBody>
      <dsp:txXfrm>
        <a:off x="0" y="1593960"/>
        <a:ext cx="6506304" cy="796639"/>
      </dsp:txXfrm>
    </dsp:sp>
    <dsp:sp modelId="{679DFF77-4B4A-A44A-AF44-886FD80365B5}">
      <dsp:nvSpPr>
        <dsp:cNvPr id="0" name=""/>
        <dsp:cNvSpPr/>
      </dsp:nvSpPr>
      <dsp:spPr>
        <a:xfrm>
          <a:off x="0" y="2390600"/>
          <a:ext cx="6506304" cy="0"/>
        </a:xfrm>
        <a:prstGeom prst="line">
          <a:avLst/>
        </a:prstGeom>
        <a:solidFill>
          <a:schemeClr val="accent5">
            <a:hueOff val="4416178"/>
            <a:satOff val="14379"/>
            <a:lumOff val="5000"/>
            <a:alphaOff val="0"/>
          </a:schemeClr>
        </a:solidFill>
        <a:ln w="34925" cap="flat" cmpd="sng" algn="in">
          <a:solidFill>
            <a:schemeClr val="accent5">
              <a:hueOff val="4416178"/>
              <a:satOff val="14379"/>
              <a:lumOff val="5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60199F-F46E-3845-B58E-8A7557A490F2}">
      <dsp:nvSpPr>
        <dsp:cNvPr id="0" name=""/>
        <dsp:cNvSpPr/>
      </dsp:nvSpPr>
      <dsp:spPr>
        <a:xfrm>
          <a:off x="0" y="2390600"/>
          <a:ext cx="6506304" cy="796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Introduce descriptive statistics (e.g., proportions, means) and tools for statistical inference (e.g., estimation, confidence intervals, and hypothesis testing) and show how to implement in </a:t>
          </a:r>
          <a:r>
            <a:rPr lang="en-US" sz="1700" i="1" kern="1200" dirty="0"/>
            <a:t>R</a:t>
          </a:r>
          <a:endParaRPr lang="en-US" sz="1700" kern="1200" dirty="0"/>
        </a:p>
      </dsp:txBody>
      <dsp:txXfrm>
        <a:off x="0" y="2390600"/>
        <a:ext cx="6506304" cy="796639"/>
      </dsp:txXfrm>
    </dsp:sp>
    <dsp:sp modelId="{CF56B6C5-62B6-1D4A-88E5-8841E872A2A8}">
      <dsp:nvSpPr>
        <dsp:cNvPr id="0" name=""/>
        <dsp:cNvSpPr/>
      </dsp:nvSpPr>
      <dsp:spPr>
        <a:xfrm>
          <a:off x="0" y="3187239"/>
          <a:ext cx="6506304" cy="0"/>
        </a:xfrm>
        <a:prstGeom prst="line">
          <a:avLst/>
        </a:prstGeom>
        <a:solidFill>
          <a:schemeClr val="accent5">
            <a:hueOff val="5888237"/>
            <a:satOff val="19172"/>
            <a:lumOff val="6667"/>
            <a:alphaOff val="0"/>
          </a:schemeClr>
        </a:solidFill>
        <a:ln w="34925" cap="flat" cmpd="sng" algn="in">
          <a:solidFill>
            <a:schemeClr val="accent5">
              <a:hueOff val="5888237"/>
              <a:satOff val="19172"/>
              <a:lumOff val="66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740631-8B69-FA49-9A9D-78BCA1231476}">
      <dsp:nvSpPr>
        <dsp:cNvPr id="0" name=""/>
        <dsp:cNvSpPr/>
      </dsp:nvSpPr>
      <dsp:spPr>
        <a:xfrm>
          <a:off x="0" y="3187239"/>
          <a:ext cx="6506304" cy="796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Session 3: Thursday, June 8</a:t>
          </a:r>
          <a:endParaRPr lang="en-US" sz="2000" kern="1200" dirty="0"/>
        </a:p>
      </dsp:txBody>
      <dsp:txXfrm>
        <a:off x="0" y="3187239"/>
        <a:ext cx="6506304" cy="796639"/>
      </dsp:txXfrm>
    </dsp:sp>
    <dsp:sp modelId="{4CE827B4-329D-D246-8818-C1A2345EB9EF}">
      <dsp:nvSpPr>
        <dsp:cNvPr id="0" name=""/>
        <dsp:cNvSpPr/>
      </dsp:nvSpPr>
      <dsp:spPr>
        <a:xfrm>
          <a:off x="0" y="3983879"/>
          <a:ext cx="6506304" cy="0"/>
        </a:xfrm>
        <a:prstGeom prst="line">
          <a:avLst/>
        </a:prstGeom>
        <a:solidFill>
          <a:schemeClr val="accent5">
            <a:hueOff val="7360296"/>
            <a:satOff val="23965"/>
            <a:lumOff val="8333"/>
            <a:alphaOff val="0"/>
          </a:schemeClr>
        </a:solidFill>
        <a:ln w="34925" cap="flat" cmpd="sng" algn="in">
          <a:solidFill>
            <a:schemeClr val="accent5">
              <a:hueOff val="7360296"/>
              <a:satOff val="23965"/>
              <a:lumOff val="83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0A10C0-04AE-9245-B85D-335E3A1D1A40}">
      <dsp:nvSpPr>
        <dsp:cNvPr id="0" name=""/>
        <dsp:cNvSpPr/>
      </dsp:nvSpPr>
      <dsp:spPr>
        <a:xfrm>
          <a:off x="0" y="3983879"/>
          <a:ext cx="6506304" cy="796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Introduction to regression models (e.g., linear regression) and how to implement in </a:t>
          </a:r>
          <a:r>
            <a:rPr lang="en-US" sz="1700" i="1" kern="1200"/>
            <a:t>R</a:t>
          </a:r>
          <a:endParaRPr lang="en-US" sz="1700" kern="1200"/>
        </a:p>
      </dsp:txBody>
      <dsp:txXfrm>
        <a:off x="0" y="3983879"/>
        <a:ext cx="6506304" cy="796639"/>
      </dsp:txXfrm>
    </dsp:sp>
    <dsp:sp modelId="{9291D1D1-AACC-4448-8B66-31624BC80B2E}">
      <dsp:nvSpPr>
        <dsp:cNvPr id="0" name=""/>
        <dsp:cNvSpPr/>
      </dsp:nvSpPr>
      <dsp:spPr>
        <a:xfrm>
          <a:off x="0" y="4780519"/>
          <a:ext cx="6506304" cy="0"/>
        </a:xfrm>
        <a:prstGeom prst="line">
          <a:avLst/>
        </a:prstGeom>
        <a:solidFill>
          <a:schemeClr val="accent5">
            <a:hueOff val="8832355"/>
            <a:satOff val="28758"/>
            <a:lumOff val="10000"/>
            <a:alphaOff val="0"/>
          </a:schemeClr>
        </a:solidFill>
        <a:ln w="34925" cap="flat" cmpd="sng" algn="in">
          <a:solidFill>
            <a:schemeClr val="accent5">
              <a:hueOff val="8832355"/>
              <a:satOff val="28758"/>
              <a:lumOff val="10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31D71-BCB4-DA44-B4C0-D3D40E69182F}">
      <dsp:nvSpPr>
        <dsp:cNvPr id="0" name=""/>
        <dsp:cNvSpPr/>
      </dsp:nvSpPr>
      <dsp:spPr>
        <a:xfrm>
          <a:off x="0" y="4780519"/>
          <a:ext cx="6506304" cy="796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1" kern="1200" dirty="0"/>
            <a:t>Please feel free to ask questions as we go! </a:t>
          </a:r>
          <a:br>
            <a:rPr lang="en-US" sz="1700" kern="1200" dirty="0"/>
          </a:br>
          <a:endParaRPr lang="en-US" sz="1700" kern="1200" dirty="0"/>
        </a:p>
      </dsp:txBody>
      <dsp:txXfrm>
        <a:off x="0" y="4780519"/>
        <a:ext cx="6506304" cy="7966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F768F-E371-8D48-9801-D72F10B388F2}">
      <dsp:nvSpPr>
        <dsp:cNvPr id="0" name=""/>
        <dsp:cNvSpPr/>
      </dsp:nvSpPr>
      <dsp:spPr>
        <a:xfrm>
          <a:off x="0" y="2723"/>
          <a:ext cx="650630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35CA9F-79A8-304A-8A35-0426EA51450C}">
      <dsp:nvSpPr>
        <dsp:cNvPr id="0" name=""/>
        <dsp:cNvSpPr/>
      </dsp:nvSpPr>
      <dsp:spPr>
        <a:xfrm>
          <a:off x="0" y="2723"/>
          <a:ext cx="6506304" cy="1857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They are a great tool for storing the commands for your analyses</a:t>
          </a:r>
          <a:endParaRPr lang="en-US" sz="3200" kern="1200"/>
        </a:p>
      </dsp:txBody>
      <dsp:txXfrm>
        <a:off x="0" y="2723"/>
        <a:ext cx="6506304" cy="1857464"/>
      </dsp:txXfrm>
    </dsp:sp>
    <dsp:sp modelId="{2A13CF42-06A9-8341-B953-06226E2564E0}">
      <dsp:nvSpPr>
        <dsp:cNvPr id="0" name=""/>
        <dsp:cNvSpPr/>
      </dsp:nvSpPr>
      <dsp:spPr>
        <a:xfrm>
          <a:off x="0" y="1860187"/>
          <a:ext cx="6506304" cy="0"/>
        </a:xfrm>
        <a:prstGeom prst="line">
          <a:avLst/>
        </a:prstGeom>
        <a:solidFill>
          <a:schemeClr val="accent2">
            <a:hueOff val="-82827"/>
            <a:satOff val="-27168"/>
            <a:lumOff val="-9901"/>
            <a:alphaOff val="0"/>
          </a:schemeClr>
        </a:solidFill>
        <a:ln w="34925" cap="flat" cmpd="sng" algn="in">
          <a:solidFill>
            <a:schemeClr val="accent2">
              <a:hueOff val="-82827"/>
              <a:satOff val="-27168"/>
              <a:lumOff val="-99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C086F-8C0F-9642-9F2B-AF46E1A378DD}">
      <dsp:nvSpPr>
        <dsp:cNvPr id="0" name=""/>
        <dsp:cNvSpPr/>
      </dsp:nvSpPr>
      <dsp:spPr>
        <a:xfrm>
          <a:off x="0" y="1860187"/>
          <a:ext cx="6506304" cy="1857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They are text files and have a .R extension</a:t>
          </a:r>
          <a:endParaRPr lang="en-US" sz="3200" kern="1200"/>
        </a:p>
      </dsp:txBody>
      <dsp:txXfrm>
        <a:off x="0" y="1860187"/>
        <a:ext cx="6506304" cy="1857464"/>
      </dsp:txXfrm>
    </dsp:sp>
    <dsp:sp modelId="{6B2D1B08-6D7B-7A42-ADC5-FB7320A85121}">
      <dsp:nvSpPr>
        <dsp:cNvPr id="0" name=""/>
        <dsp:cNvSpPr/>
      </dsp:nvSpPr>
      <dsp:spPr>
        <a:xfrm>
          <a:off x="0" y="3717652"/>
          <a:ext cx="6506304" cy="0"/>
        </a:xfrm>
        <a:prstGeom prst="line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accent2">
              <a:hueOff val="-165654"/>
              <a:satOff val="-54335"/>
              <a:lumOff val="-198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F2359E-D13C-9D43-92C4-FE8D276059FB}">
      <dsp:nvSpPr>
        <dsp:cNvPr id="0" name=""/>
        <dsp:cNvSpPr/>
      </dsp:nvSpPr>
      <dsp:spPr>
        <a:xfrm>
          <a:off x="0" y="3717652"/>
          <a:ext cx="6506304" cy="1857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/>
            <a:t>They contain a sequence of commands that R will execute when the the script is “sourced” (i.e., run)</a:t>
          </a:r>
          <a:endParaRPr lang="en-US" sz="3200" kern="1200" dirty="0"/>
        </a:p>
      </dsp:txBody>
      <dsp:txXfrm>
        <a:off x="0" y="3717652"/>
        <a:ext cx="6506304" cy="18574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fld id="{EC41C424-70A3-48BE-AECC-F205C9DB7921}" type="datetimeFigureOut">
              <a:rPr lang="en-US" smtClean="0"/>
              <a:t>6/8/23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r">
              <a:defRPr sz="1200"/>
            </a:lvl1pPr>
          </a:lstStyle>
          <a:p>
            <a:fld id="{9738EFF4-2766-45B4-AAA7-6962D51F5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449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fld id="{B43724C6-EEE8-48AE-A8E8-2FD278B7058E}" type="datetimeFigureOut">
              <a:rPr lang="en-US" smtClean="0"/>
              <a:t>6/8/23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5" tIns="46588" rIns="93175" bIns="4658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5" tIns="46588" rIns="93175" bIns="4658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r">
              <a:defRPr sz="1200"/>
            </a:lvl1pPr>
          </a:lstStyle>
          <a:p>
            <a:fld id="{1D98067A-484E-4D95-836A-2536B2732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2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87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63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438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has changed?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60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80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20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71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if there is a [+] sign?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848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60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63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28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52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007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statement true or false?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594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OR: Is one of these statements true?</a:t>
            </a:r>
          </a:p>
          <a:p>
            <a:endParaRPr lang="en-US" dirty="0"/>
          </a:p>
          <a:p>
            <a:r>
              <a:rPr lang="en-US" dirty="0"/>
              <a:t>With the AND: Are both of these statements true?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8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661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99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552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332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379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80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517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4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464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475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380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442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28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80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65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83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85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30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41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6/8/23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881374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6/8/23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539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6/8/23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837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75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89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89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6/8/23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9613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6/8/23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7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6/8/23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243765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6/8/23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435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6/8/23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208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6/8/23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25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6/8/23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924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BE4249-C0D0-4B06-8692-E8BB871AF643}" type="datetimeFigureOut">
              <a:rPr lang="en-US" smtClean="0"/>
              <a:t>6/8/23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2899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2B0DB6-F5C7-45FB-8CF3-31B45F9C2DAC}" type="datetimeFigureOut">
              <a:rPr lang="en-US" smtClean="0"/>
              <a:t>6/8/23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8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6/8/23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6909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mailto:alfarom@pennmedicine.upenn.edu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6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8929"/>
            <a:r>
              <a:rPr lang="en-US" b="1" spc="176" dirty="0"/>
              <a:t>Introduction to Biostatistics and R</a:t>
            </a:r>
            <a:endParaRPr lang="en-US" b="1" spc="239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Graphic 11" descr="R">
            <a:extLst>
              <a:ext uri="{FF2B5EF4-FFF2-40B4-BE49-F238E27FC236}">
                <a16:creationId xmlns:a16="http://schemas.microsoft.com/office/drawing/2014/main" id="{48FC9C91-67A9-2072-15DC-547E6827E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2340" y="1778834"/>
            <a:ext cx="3299579" cy="3299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2A3FC-BB51-374F-956A-29CC4810F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54F8859F-6B6E-B6BC-2CE6-6292E4DC1F2B}"/>
              </a:ext>
            </a:extLst>
          </p:cNvPr>
          <p:cNvSpPr txBox="1">
            <a:spLocks/>
          </p:cNvSpPr>
          <p:nvPr/>
        </p:nvSpPr>
        <p:spPr>
          <a:xfrm>
            <a:off x="780587" y="2342386"/>
            <a:ext cx="5958838" cy="3115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2000"/>
              </a:lnSpc>
              <a:spcAft>
                <a:spcPts val="600"/>
              </a:spcAft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SUIP Biostatistics Workshop</a:t>
            </a:r>
          </a:p>
          <a:p>
            <a:pPr marL="0" indent="0">
              <a:lnSpc>
                <a:spcPct val="102000"/>
              </a:lnSpc>
              <a:spcAft>
                <a:spcPts val="600"/>
              </a:spcAft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Tuesday, June 6, 2023</a:t>
            </a:r>
          </a:p>
          <a:p>
            <a:pPr marL="0" indent="0">
              <a:lnSpc>
                <a:spcPct val="102000"/>
              </a:lnSpc>
              <a:spcAft>
                <a:spcPts val="600"/>
              </a:spcAft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Session 1</a:t>
            </a:r>
          </a:p>
        </p:txBody>
      </p:sp>
    </p:spTree>
    <p:extLst>
      <p:ext uri="{BB962C8B-B14F-4D97-AF65-F5344CB8AC3E}">
        <p14:creationId xmlns:p14="http://schemas.microsoft.com/office/powerpoint/2010/main" val="2426721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Basic Principles of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578C5-489D-4014-935A-653A5DAEE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4043" y="1315155"/>
            <a:ext cx="10659367" cy="4929150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3200" dirty="0"/>
              <a:t>Present a valid research question</a:t>
            </a:r>
          </a:p>
          <a:p>
            <a:r>
              <a:rPr lang="en-US" sz="3200" dirty="0"/>
              <a:t>Design a valid study and collect information (data) that can answer the question</a:t>
            </a:r>
          </a:p>
          <a:p>
            <a:r>
              <a:rPr lang="en-US" sz="3200" dirty="0"/>
              <a:t>Clean and prepare the data for analysis</a:t>
            </a:r>
          </a:p>
          <a:p>
            <a:r>
              <a:rPr lang="en-US" sz="3200" dirty="0"/>
              <a:t>Analyze the data using appropriate statistical methods</a:t>
            </a:r>
          </a:p>
          <a:p>
            <a:r>
              <a:rPr lang="en-US" sz="3200" dirty="0"/>
              <a:t>Interpret results from statistical tests and reach conclusions</a:t>
            </a:r>
          </a:p>
          <a:p>
            <a:r>
              <a:rPr lang="en-US" sz="3200" dirty="0"/>
              <a:t>Communicate results </a:t>
            </a:r>
            <a:br>
              <a:rPr lang="en-US" sz="3200" dirty="0"/>
            </a:br>
            <a:endParaRPr lang="en-US" sz="3200" i="0" dirty="0">
              <a:latin typeface="+mj-lt"/>
            </a:endParaRPr>
          </a:p>
          <a:p>
            <a:pPr lvl="1">
              <a:lnSpc>
                <a:spcPct val="80000"/>
              </a:lnSpc>
              <a:spcAft>
                <a:spcPts val="0"/>
              </a:spcAft>
            </a:pPr>
            <a:endParaRPr lang="en-US" sz="2800" i="0" dirty="0">
              <a:latin typeface="+mj-lt"/>
            </a:endParaRPr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28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7598EDA5-71B0-EF43-92D0-1D361DC31A08}"/>
              </a:ext>
            </a:extLst>
          </p:cNvPr>
          <p:cNvSpPr/>
          <p:nvPr/>
        </p:nvSpPr>
        <p:spPr>
          <a:xfrm>
            <a:off x="1060704" y="2950463"/>
            <a:ext cx="10772706" cy="2304289"/>
          </a:xfrm>
          <a:custGeom>
            <a:avLst/>
            <a:gdLst/>
            <a:ahLst/>
            <a:cxnLst/>
            <a:rect l="l" t="t" r="r" b="b"/>
            <a:pathLst>
              <a:path w="8191500" h="5651500">
                <a:moveTo>
                  <a:pt x="0" y="0"/>
                </a:moveTo>
                <a:lnTo>
                  <a:pt x="8191500" y="0"/>
                </a:lnTo>
                <a:lnTo>
                  <a:pt x="8191500" y="5651500"/>
                </a:lnTo>
                <a:lnTo>
                  <a:pt x="0" y="56515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A35A4763-D204-0640-B7A3-ADC8CDA7E379}"/>
              </a:ext>
            </a:extLst>
          </p:cNvPr>
          <p:cNvSpPr txBox="1"/>
          <p:nvPr/>
        </p:nvSpPr>
        <p:spPr>
          <a:xfrm>
            <a:off x="1060705" y="6021894"/>
            <a:ext cx="8538690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3958"/>
              </a:lnSpc>
              <a:tabLst>
                <a:tab pos="2246183" algn="l"/>
                <a:tab pos="2981070" algn="l"/>
                <a:tab pos="3662381" algn="l"/>
              </a:tabLst>
            </a:pPr>
            <a:r>
              <a:rPr lang="en-US" sz="3375" spc="-25" dirty="0">
                <a:latin typeface="Gill Sans MT"/>
                <a:cs typeface="Gill Sans MT"/>
              </a:rPr>
              <a:t>These are the focus of this 3-part workshop!</a:t>
            </a:r>
            <a:endParaRPr sz="3375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617883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8B7A27-6B93-E84E-BE31-36B648032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21" name="object 8">
            <a:extLst>
              <a:ext uri="{FF2B5EF4-FFF2-40B4-BE49-F238E27FC236}">
                <a16:creationId xmlns:a16="http://schemas.microsoft.com/office/drawing/2014/main" id="{ED0D7989-9C86-1645-BE52-01C9ACF90402}"/>
              </a:ext>
            </a:extLst>
          </p:cNvPr>
          <p:cNvSpPr txBox="1"/>
          <p:nvPr/>
        </p:nvSpPr>
        <p:spPr>
          <a:xfrm>
            <a:off x="1359975" y="506625"/>
            <a:ext cx="5626756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 algn="ctr">
              <a:lnSpc>
                <a:spcPts val="3445"/>
              </a:lnSpc>
              <a:tabLst>
                <a:tab pos="1391196" algn="l"/>
              </a:tabLst>
            </a:pPr>
            <a:r>
              <a:rPr sz="2953" dirty="0">
                <a:solidFill>
                  <a:srgbClr val="990100"/>
                </a:solidFill>
                <a:latin typeface="Gill Sans MT"/>
                <a:cs typeface="Gill Sans MT"/>
              </a:rPr>
              <a:t>But </a:t>
            </a:r>
            <a:r>
              <a:rPr sz="2953" spc="-14" dirty="0">
                <a:solidFill>
                  <a:srgbClr val="990100"/>
                </a:solidFill>
                <a:latin typeface="Gill Sans MT"/>
                <a:cs typeface="Gill Sans MT"/>
              </a:rPr>
              <a:t>they	</a:t>
            </a:r>
            <a:r>
              <a:rPr sz="2953" spc="-21" dirty="0">
                <a:solidFill>
                  <a:srgbClr val="990100"/>
                </a:solidFill>
                <a:latin typeface="Gill Sans MT"/>
                <a:cs typeface="Gill Sans MT"/>
              </a:rPr>
              <a:t>are</a:t>
            </a:r>
            <a:r>
              <a:rPr sz="2953" spc="-60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953" spc="-4" dirty="0">
                <a:solidFill>
                  <a:srgbClr val="990100"/>
                </a:solidFill>
                <a:latin typeface="Gill Sans MT"/>
                <a:cs typeface="Gill Sans MT"/>
              </a:rPr>
              <a:t>still </a:t>
            </a:r>
            <a:r>
              <a:rPr sz="2953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953" spc="4" dirty="0">
                <a:solidFill>
                  <a:srgbClr val="990100"/>
                </a:solidFill>
                <a:latin typeface="Gill Sans MT"/>
                <a:cs typeface="Gill Sans MT"/>
              </a:rPr>
              <a:t>ordinary  </a:t>
            </a:r>
            <a:r>
              <a:rPr sz="2953" spc="-4" dirty="0">
                <a:solidFill>
                  <a:srgbClr val="990100"/>
                </a:solidFill>
                <a:latin typeface="Gill Sans MT"/>
                <a:cs typeface="Gill Sans MT"/>
              </a:rPr>
              <a:t>variables</a:t>
            </a:r>
            <a:r>
              <a:rPr lang="en-US" sz="2953" spc="-4" dirty="0">
                <a:solidFill>
                  <a:srgbClr val="990100"/>
                </a:solidFill>
                <a:latin typeface="Gill Sans MT"/>
                <a:cs typeface="Gill Sans MT"/>
              </a:rPr>
              <a:t>!</a:t>
            </a:r>
            <a:endParaRPr sz="2953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B5BF50BC-4754-1943-99DC-0ECE0943AB8C}"/>
              </a:ext>
            </a:extLst>
          </p:cNvPr>
          <p:cNvSpPr txBox="1"/>
          <p:nvPr/>
        </p:nvSpPr>
        <p:spPr>
          <a:xfrm>
            <a:off x="1435320" y="5684526"/>
            <a:ext cx="3986069" cy="6668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3"/>
              </a:lnSpc>
            </a:pPr>
            <a:r>
              <a:rPr sz="1547" dirty="0">
                <a:solidFill>
                  <a:srgbClr val="990100"/>
                </a:solidFill>
                <a:latin typeface="Arial"/>
                <a:cs typeface="Arial"/>
              </a:rPr>
              <a:t>The command </a:t>
            </a:r>
            <a:r>
              <a:rPr lang="en-US" sz="1547" dirty="0" err="1">
                <a:solidFill>
                  <a:srgbClr val="0061FF"/>
                </a:solidFill>
                <a:latin typeface="Arial"/>
                <a:cs typeface="Arial"/>
              </a:rPr>
              <a:t>mydata</a:t>
            </a:r>
            <a:r>
              <a:rPr sz="1547" dirty="0" err="1">
                <a:solidFill>
                  <a:srgbClr val="0061FF"/>
                </a:solidFill>
                <a:latin typeface="Arial"/>
                <a:cs typeface="Arial"/>
              </a:rPr>
              <a:t>$</a:t>
            </a:r>
            <a:r>
              <a:rPr lang="en-US" sz="1547" dirty="0" err="1">
                <a:solidFill>
                  <a:srgbClr val="0061FF"/>
                </a:solidFill>
                <a:latin typeface="Arial"/>
                <a:cs typeface="Arial"/>
              </a:rPr>
              <a:t>A</a:t>
            </a:r>
            <a:r>
              <a:rPr sz="1547" dirty="0" err="1">
                <a:solidFill>
                  <a:srgbClr val="0061FF"/>
                </a:solidFill>
                <a:latin typeface="Arial"/>
                <a:cs typeface="Arial"/>
              </a:rPr>
              <a:t>ge</a:t>
            </a:r>
            <a:r>
              <a:rPr sz="1547" dirty="0">
                <a:solidFill>
                  <a:srgbClr val="0061FF"/>
                </a:solidFill>
                <a:latin typeface="Arial"/>
                <a:cs typeface="Arial"/>
              </a:rPr>
              <a:t> </a:t>
            </a:r>
            <a:r>
              <a:rPr sz="1547" dirty="0">
                <a:solidFill>
                  <a:srgbClr val="990100"/>
                </a:solidFill>
                <a:latin typeface="Arial"/>
                <a:cs typeface="Arial"/>
              </a:rPr>
              <a:t>tells</a:t>
            </a:r>
            <a:r>
              <a:rPr sz="1547" spc="-77" dirty="0">
                <a:solidFill>
                  <a:srgbClr val="990100"/>
                </a:solidFill>
                <a:latin typeface="Arial"/>
                <a:cs typeface="Arial"/>
              </a:rPr>
              <a:t> </a:t>
            </a:r>
            <a:r>
              <a:rPr sz="1547" dirty="0">
                <a:solidFill>
                  <a:srgbClr val="990100"/>
                </a:solidFill>
                <a:latin typeface="Arial"/>
                <a:cs typeface="Arial"/>
              </a:rPr>
              <a:t>R</a:t>
            </a:r>
          </a:p>
          <a:p>
            <a:pPr marR="59827">
              <a:lnSpc>
                <a:spcPts val="1687"/>
              </a:lnSpc>
              <a:spcBef>
                <a:spcPts val="148"/>
              </a:spcBef>
            </a:pPr>
            <a:r>
              <a:rPr sz="1547" dirty="0">
                <a:solidFill>
                  <a:srgbClr val="990100"/>
                </a:solidFill>
                <a:latin typeface="Arial"/>
                <a:cs typeface="Arial"/>
              </a:rPr>
              <a:t>to look for a vector called </a:t>
            </a:r>
            <a:r>
              <a:rPr lang="en-US" sz="1547" dirty="0">
                <a:solidFill>
                  <a:srgbClr val="0061FF"/>
                </a:solidFill>
                <a:latin typeface="Arial"/>
                <a:cs typeface="Arial"/>
              </a:rPr>
              <a:t>Age</a:t>
            </a:r>
            <a:r>
              <a:rPr sz="1547" dirty="0">
                <a:solidFill>
                  <a:srgbClr val="0061FF"/>
                </a:solidFill>
                <a:latin typeface="Arial"/>
                <a:cs typeface="Arial"/>
              </a:rPr>
              <a:t>  </a:t>
            </a:r>
            <a:r>
              <a:rPr sz="1547" dirty="0">
                <a:solidFill>
                  <a:srgbClr val="990100"/>
                </a:solidFill>
                <a:latin typeface="Arial"/>
                <a:cs typeface="Arial"/>
              </a:rPr>
              <a:t>that is stored in the data</a:t>
            </a:r>
            <a:r>
              <a:rPr sz="1547" spc="-74" dirty="0">
                <a:solidFill>
                  <a:srgbClr val="990100"/>
                </a:solidFill>
                <a:latin typeface="Arial"/>
                <a:cs typeface="Arial"/>
              </a:rPr>
              <a:t> </a:t>
            </a:r>
            <a:r>
              <a:rPr sz="1547" dirty="0">
                <a:solidFill>
                  <a:srgbClr val="990100"/>
                </a:solidFill>
                <a:latin typeface="Arial"/>
                <a:cs typeface="Arial"/>
              </a:rPr>
              <a:t>frame  called</a:t>
            </a:r>
            <a:r>
              <a:rPr sz="1547" spc="-60" dirty="0">
                <a:solidFill>
                  <a:srgbClr val="990100"/>
                </a:solidFill>
                <a:latin typeface="Arial"/>
                <a:cs typeface="Arial"/>
              </a:rPr>
              <a:t> </a:t>
            </a:r>
            <a:r>
              <a:rPr lang="en-US" sz="1547" spc="-4" dirty="0" err="1">
                <a:solidFill>
                  <a:srgbClr val="0061FF"/>
                </a:solidFill>
                <a:latin typeface="Arial"/>
                <a:cs typeface="Arial"/>
              </a:rPr>
              <a:t>mydata</a:t>
            </a:r>
            <a:r>
              <a:rPr sz="1547" spc="-4" dirty="0">
                <a:latin typeface="Arial"/>
                <a:cs typeface="Arial"/>
              </a:rPr>
              <a:t>:</a:t>
            </a:r>
            <a:endParaRPr sz="1547" dirty="0">
              <a:latin typeface="Arial"/>
              <a:cs typeface="Arial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4C176460-5720-9C49-96C8-19676141A9B6}"/>
              </a:ext>
            </a:extLst>
          </p:cNvPr>
          <p:cNvSpPr txBox="1"/>
          <p:nvPr/>
        </p:nvSpPr>
        <p:spPr>
          <a:xfrm>
            <a:off x="6505448" y="5796318"/>
            <a:ext cx="4715768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tabLst>
                <a:tab pos="235735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lang="en-US" sz="1547" dirty="0" err="1">
                <a:solidFill>
                  <a:srgbClr val="0433FF"/>
                </a:solidFill>
                <a:latin typeface="Courier New"/>
                <a:cs typeface="Courier New"/>
              </a:rPr>
              <a:t>mydata</a:t>
            </a:r>
            <a:r>
              <a:rPr sz="1547" dirty="0" err="1">
                <a:solidFill>
                  <a:srgbClr val="0433FF"/>
                </a:solidFill>
                <a:latin typeface="Courier New"/>
                <a:cs typeface="Courier New"/>
              </a:rPr>
              <a:t>$</a:t>
            </a:r>
            <a:r>
              <a:rPr lang="en-US" sz="1547" dirty="0" err="1">
                <a:solidFill>
                  <a:srgbClr val="0433FF"/>
                </a:solidFill>
                <a:latin typeface="Courier New"/>
                <a:cs typeface="Courier New"/>
              </a:rPr>
              <a:t>A</a:t>
            </a:r>
            <a:r>
              <a:rPr sz="1547" dirty="0" err="1">
                <a:solidFill>
                  <a:srgbClr val="0433FF"/>
                </a:solidFill>
                <a:latin typeface="Courier New"/>
                <a:cs typeface="Courier New"/>
              </a:rPr>
              <a:t>ge</a:t>
            </a:r>
            <a:endParaRPr sz="1547" dirty="0">
              <a:latin typeface="Courier New"/>
              <a:cs typeface="Courier New"/>
            </a:endParaRPr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55545369-32C7-FF4D-8594-9CB4C965F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2"/>
          <a:stretch/>
        </p:blipFill>
        <p:spPr>
          <a:xfrm>
            <a:off x="2287826" y="1586484"/>
            <a:ext cx="7616347" cy="3685032"/>
          </a:xfrm>
          <a:prstGeom prst="rect">
            <a:avLst/>
          </a:prstGeom>
        </p:spPr>
      </p:pic>
      <p:sp>
        <p:nvSpPr>
          <p:cNvPr id="13" name="object 4">
            <a:extLst>
              <a:ext uri="{FF2B5EF4-FFF2-40B4-BE49-F238E27FC236}">
                <a16:creationId xmlns:a16="http://schemas.microsoft.com/office/drawing/2014/main" id="{D124C8FA-DC08-7F4A-A37C-B93C694070B0}"/>
              </a:ext>
            </a:extLst>
          </p:cNvPr>
          <p:cNvSpPr/>
          <p:nvPr/>
        </p:nvSpPr>
        <p:spPr>
          <a:xfrm flipH="1" flipV="1">
            <a:off x="3077510" y="1808480"/>
            <a:ext cx="350845" cy="3462020"/>
          </a:xfrm>
          <a:custGeom>
            <a:avLst/>
            <a:gdLst/>
            <a:ahLst/>
            <a:cxnLst/>
            <a:rect l="l" t="t" r="r" b="b"/>
            <a:pathLst>
              <a:path w="2057400" h="774700">
                <a:moveTo>
                  <a:pt x="0" y="0"/>
                </a:moveTo>
                <a:lnTo>
                  <a:pt x="2057400" y="0"/>
                </a:lnTo>
                <a:lnTo>
                  <a:pt x="20574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248AD30B-6E67-C543-BF0D-257CC9FAE129}"/>
              </a:ext>
            </a:extLst>
          </p:cNvPr>
          <p:cNvSpPr/>
          <p:nvPr/>
        </p:nvSpPr>
        <p:spPr>
          <a:xfrm flipH="1" flipV="1">
            <a:off x="6367424" y="5582298"/>
            <a:ext cx="1706900" cy="769077"/>
          </a:xfrm>
          <a:custGeom>
            <a:avLst/>
            <a:gdLst/>
            <a:ahLst/>
            <a:cxnLst/>
            <a:rect l="l" t="t" r="r" b="b"/>
            <a:pathLst>
              <a:path w="2057400" h="774700">
                <a:moveTo>
                  <a:pt x="0" y="0"/>
                </a:moveTo>
                <a:lnTo>
                  <a:pt x="2057400" y="0"/>
                </a:lnTo>
                <a:lnTo>
                  <a:pt x="20574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31593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571" y="214312"/>
            <a:ext cx="8161593" cy="150515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708545" marR="3572" indent="-700063">
              <a:lnSpc>
                <a:spcPts val="3867"/>
              </a:lnSpc>
              <a:tabLst>
                <a:tab pos="1668899" algn="l"/>
                <a:tab pos="2491741" algn="l"/>
                <a:tab pos="2958747" algn="l"/>
                <a:tab pos="3624878" algn="l"/>
                <a:tab pos="3654345" algn="l"/>
                <a:tab pos="4741941" algn="l"/>
                <a:tab pos="4904456" algn="l"/>
              </a:tabLst>
            </a:pPr>
            <a:r>
              <a:rPr spc="-25" dirty="0"/>
              <a:t>Variables</a:t>
            </a:r>
            <a:r>
              <a:rPr lang="en-US" spc="-25" dirty="0"/>
              <a:t> </a:t>
            </a:r>
            <a:r>
              <a:rPr spc="-4" dirty="0"/>
              <a:t>inside</a:t>
            </a:r>
            <a:r>
              <a:rPr spc="4" dirty="0"/>
              <a:t> </a:t>
            </a:r>
            <a:r>
              <a:rPr dirty="0"/>
              <a:t>data</a:t>
            </a:r>
            <a:r>
              <a:rPr lang="en-US" dirty="0"/>
              <a:t> </a:t>
            </a:r>
            <a:r>
              <a:rPr dirty="0"/>
              <a:t>frames</a:t>
            </a:r>
            <a:r>
              <a:rPr lang="en-US" dirty="0"/>
              <a:t> </a:t>
            </a:r>
            <a:r>
              <a:rPr spc="-32" dirty="0"/>
              <a:t>behave</a:t>
            </a:r>
            <a:r>
              <a:rPr spc="-74" dirty="0"/>
              <a:t> </a:t>
            </a:r>
            <a:r>
              <a:rPr dirty="0"/>
              <a:t>the same </a:t>
            </a:r>
            <a:r>
              <a:rPr spc="-49" dirty="0"/>
              <a:t>way</a:t>
            </a:r>
            <a:r>
              <a:rPr lang="en-US" spc="-49" dirty="0"/>
              <a:t> </a:t>
            </a:r>
            <a:r>
              <a:rPr dirty="0"/>
              <a:t>as</a:t>
            </a:r>
            <a:r>
              <a:rPr lang="en-US" dirty="0"/>
              <a:t> </a:t>
            </a:r>
            <a:r>
              <a:rPr spc="-25" dirty="0"/>
              <a:t>any</a:t>
            </a:r>
            <a:r>
              <a:rPr lang="en-US" spc="-25" dirty="0"/>
              <a:t> </a:t>
            </a:r>
            <a:r>
              <a:rPr dirty="0"/>
              <a:t>other</a:t>
            </a:r>
            <a:r>
              <a:rPr lang="en-US" dirty="0"/>
              <a:t> </a:t>
            </a:r>
            <a:r>
              <a:rPr spc="-4" dirty="0"/>
              <a:t>variable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701627-02A3-7444-B094-9DEDF1BD7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371639A-2A4A-A240-A3D9-2C8A61F7D1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8"/>
          <a:stretch/>
        </p:blipFill>
        <p:spPr>
          <a:xfrm>
            <a:off x="1323375" y="2004164"/>
            <a:ext cx="8158335" cy="4075894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17E77FA8-7640-E745-82D1-6A1788325A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017" b="47716"/>
          <a:stretch/>
        </p:blipFill>
        <p:spPr>
          <a:xfrm>
            <a:off x="1323375" y="1745460"/>
            <a:ext cx="1218657" cy="23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296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571" y="214312"/>
            <a:ext cx="8161593" cy="150515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708545" marR="3572" indent="-700063">
              <a:lnSpc>
                <a:spcPts val="3867"/>
              </a:lnSpc>
              <a:tabLst>
                <a:tab pos="1668899" algn="l"/>
                <a:tab pos="2491741" algn="l"/>
                <a:tab pos="2958747" algn="l"/>
                <a:tab pos="3624878" algn="l"/>
                <a:tab pos="3654345" algn="l"/>
                <a:tab pos="4741941" algn="l"/>
                <a:tab pos="4904456" algn="l"/>
              </a:tabLst>
            </a:pPr>
            <a:r>
              <a:rPr spc="-25" dirty="0"/>
              <a:t>Variables</a:t>
            </a:r>
            <a:r>
              <a:rPr lang="en-US" spc="-25" dirty="0"/>
              <a:t> </a:t>
            </a:r>
            <a:r>
              <a:rPr spc="-4" dirty="0"/>
              <a:t>inside</a:t>
            </a:r>
            <a:r>
              <a:rPr spc="4" dirty="0"/>
              <a:t> </a:t>
            </a:r>
            <a:r>
              <a:rPr dirty="0"/>
              <a:t>data</a:t>
            </a:r>
            <a:r>
              <a:rPr lang="en-US" dirty="0"/>
              <a:t> </a:t>
            </a:r>
            <a:r>
              <a:rPr dirty="0"/>
              <a:t>frames</a:t>
            </a:r>
            <a:r>
              <a:rPr lang="en-US" dirty="0"/>
              <a:t> </a:t>
            </a:r>
            <a:r>
              <a:rPr spc="-32" dirty="0"/>
              <a:t>behave</a:t>
            </a:r>
            <a:r>
              <a:rPr spc="-74" dirty="0"/>
              <a:t> </a:t>
            </a:r>
            <a:r>
              <a:rPr dirty="0"/>
              <a:t>the same </a:t>
            </a:r>
            <a:r>
              <a:rPr spc="-49" dirty="0"/>
              <a:t>way</a:t>
            </a:r>
            <a:r>
              <a:rPr lang="en-US" spc="-49" dirty="0"/>
              <a:t> </a:t>
            </a:r>
            <a:r>
              <a:rPr dirty="0"/>
              <a:t>as</a:t>
            </a:r>
            <a:r>
              <a:rPr lang="en-US" dirty="0"/>
              <a:t> </a:t>
            </a:r>
            <a:r>
              <a:rPr spc="-25" dirty="0"/>
              <a:t>any</a:t>
            </a:r>
            <a:r>
              <a:rPr lang="en-US" spc="-25" dirty="0"/>
              <a:t> </a:t>
            </a:r>
            <a:r>
              <a:rPr dirty="0"/>
              <a:t>other</a:t>
            </a:r>
            <a:r>
              <a:rPr lang="en-US" dirty="0"/>
              <a:t> </a:t>
            </a:r>
            <a:r>
              <a:rPr spc="-4" dirty="0"/>
              <a:t>variable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701627-02A3-7444-B094-9DEDF1BD7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371639A-2A4A-A240-A3D9-2C8A61F7D1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8"/>
          <a:stretch/>
        </p:blipFill>
        <p:spPr>
          <a:xfrm>
            <a:off x="1323375" y="2004164"/>
            <a:ext cx="8158335" cy="4075894"/>
          </a:xfrm>
          <a:prstGeom prst="rect">
            <a:avLst/>
          </a:prstGeom>
        </p:spPr>
      </p:pic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5FF17F2F-A14C-4E47-BBAF-F70F62BE8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158" y="6106049"/>
            <a:ext cx="1716826" cy="445103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17E77FA8-7640-E745-82D1-6A1788325A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017" b="47716"/>
          <a:stretch/>
        </p:blipFill>
        <p:spPr>
          <a:xfrm>
            <a:off x="1323375" y="1745460"/>
            <a:ext cx="1218657" cy="23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815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D733304-63B2-564A-90F5-2C40191A3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753"/>
          <a:stretch/>
        </p:blipFill>
        <p:spPr>
          <a:xfrm>
            <a:off x="1448822" y="1485900"/>
            <a:ext cx="9294356" cy="233172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4686" y="410766"/>
            <a:ext cx="10319657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2216270" algn="l"/>
                <a:tab pos="3831146" algn="l"/>
                <a:tab pos="4329405" algn="l"/>
                <a:tab pos="4631218" algn="l"/>
                <a:tab pos="5477722" algn="l"/>
              </a:tabLst>
            </a:pPr>
            <a:r>
              <a:rPr spc="-475" dirty="0"/>
              <a:t>Y</a:t>
            </a:r>
            <a:r>
              <a:rPr dirty="0"/>
              <a:t>ou</a:t>
            </a:r>
            <a:r>
              <a:rPr spc="-4" dirty="0"/>
              <a:t> </a:t>
            </a:r>
            <a:r>
              <a:rPr dirty="0"/>
              <a:t>can</a:t>
            </a:r>
            <a:r>
              <a:rPr spc="-4" dirty="0"/>
              <a:t> </a:t>
            </a:r>
            <a:r>
              <a:rPr dirty="0"/>
              <a:t>a</a:t>
            </a:r>
            <a:r>
              <a:rPr spc="-35" dirty="0"/>
              <a:t>d</a:t>
            </a:r>
            <a:r>
              <a:rPr dirty="0"/>
              <a:t>d</a:t>
            </a:r>
            <a:r>
              <a:rPr lang="en-US" dirty="0"/>
              <a:t> </a:t>
            </a:r>
            <a:r>
              <a:rPr dirty="0"/>
              <a:t>var</a:t>
            </a:r>
            <a:r>
              <a:rPr spc="-4" dirty="0"/>
              <a:t>i</a:t>
            </a:r>
            <a:r>
              <a:rPr dirty="0"/>
              <a:t>ab</a:t>
            </a:r>
            <a:r>
              <a:rPr spc="-4" dirty="0"/>
              <a:t>l</a:t>
            </a:r>
            <a:r>
              <a:rPr dirty="0"/>
              <a:t>es</a:t>
            </a:r>
            <a:r>
              <a:rPr lang="en-US" dirty="0"/>
              <a:t> </a:t>
            </a:r>
            <a:r>
              <a:rPr dirty="0"/>
              <a:t>to</a:t>
            </a:r>
            <a:r>
              <a:rPr lang="en-US" dirty="0"/>
              <a:t> </a:t>
            </a:r>
            <a:r>
              <a:rPr dirty="0"/>
              <a:t>a</a:t>
            </a:r>
            <a:r>
              <a:rPr lang="en-US" dirty="0"/>
              <a:t> </a:t>
            </a:r>
            <a:r>
              <a:rPr dirty="0"/>
              <a:t>data</a:t>
            </a:r>
            <a:r>
              <a:rPr lang="en-US" dirty="0"/>
              <a:t> </a:t>
            </a:r>
            <a:r>
              <a:rPr dirty="0"/>
              <a:t>fram</a:t>
            </a:r>
            <a:r>
              <a:rPr spc="67" dirty="0"/>
              <a:t>e</a:t>
            </a:r>
            <a:r>
              <a:rPr spc="-4" dirty="0"/>
              <a:t>..</a:t>
            </a:r>
            <a:r>
              <a:rPr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EB6E46-6762-D643-83F0-7629D4C7E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DEFAC463-CE6C-A143-830E-2BDBF70AA79E}"/>
              </a:ext>
            </a:extLst>
          </p:cNvPr>
          <p:cNvSpPr txBox="1">
            <a:spLocks/>
          </p:cNvSpPr>
          <p:nvPr/>
        </p:nvSpPr>
        <p:spPr>
          <a:xfrm>
            <a:off x="2655716" y="2281095"/>
            <a:ext cx="8403487" cy="27699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929">
              <a:lnSpc>
                <a:spcPct val="100000"/>
              </a:lnSpc>
              <a:tabLst>
                <a:tab pos="2216270" algn="l"/>
                <a:tab pos="3831146" algn="l"/>
                <a:tab pos="4329405" algn="l"/>
                <a:tab pos="4631218" algn="l"/>
                <a:tab pos="5477722" algn="l"/>
              </a:tabLst>
            </a:pPr>
            <a:r>
              <a:rPr lang="en-US" sz="3600" dirty="0">
                <a:solidFill>
                  <a:srgbClr val="990100"/>
                </a:solidFill>
                <a:latin typeface="Franklin Gothic Book" panose="020B0503020102020204" pitchFamily="34" charset="0"/>
                <a:cs typeface="Gill Sans MT"/>
              </a:rPr>
              <a:t>Use logical operator “&gt;” to create a TRUE/FALSE variable called “over50” based on Age in </a:t>
            </a:r>
            <a:r>
              <a:rPr lang="en-US" sz="3600" dirty="0" err="1">
                <a:solidFill>
                  <a:srgbClr val="990100"/>
                </a:solidFill>
                <a:latin typeface="Franklin Gothic Book" panose="020B0503020102020204" pitchFamily="34" charset="0"/>
                <a:cs typeface="Gill Sans MT"/>
              </a:rPr>
              <a:t>mydata</a:t>
            </a:r>
            <a:r>
              <a:rPr lang="en-US" sz="3600" dirty="0">
                <a:solidFill>
                  <a:srgbClr val="990100"/>
                </a:solidFill>
                <a:latin typeface="Franklin Gothic Book" panose="020B0503020102020204" pitchFamily="34" charset="0"/>
                <a:cs typeface="Gill Sans MT"/>
              </a:rPr>
              <a:t> to indicate whether each person in the data frame is older than 50 or not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391548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D733304-63B2-564A-90F5-2C40191A3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822" y="1485900"/>
            <a:ext cx="9294356" cy="4443864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4686" y="410766"/>
            <a:ext cx="10319657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2216270" algn="l"/>
                <a:tab pos="3831146" algn="l"/>
                <a:tab pos="4329405" algn="l"/>
                <a:tab pos="4631218" algn="l"/>
                <a:tab pos="5477722" algn="l"/>
              </a:tabLst>
            </a:pPr>
            <a:r>
              <a:rPr spc="-475" dirty="0"/>
              <a:t>Y</a:t>
            </a:r>
            <a:r>
              <a:rPr dirty="0"/>
              <a:t>ou</a:t>
            </a:r>
            <a:r>
              <a:rPr spc="-4" dirty="0"/>
              <a:t> </a:t>
            </a:r>
            <a:r>
              <a:rPr dirty="0"/>
              <a:t>can</a:t>
            </a:r>
            <a:r>
              <a:rPr spc="-4" dirty="0"/>
              <a:t> </a:t>
            </a:r>
            <a:r>
              <a:rPr dirty="0"/>
              <a:t>a</a:t>
            </a:r>
            <a:r>
              <a:rPr spc="-35" dirty="0"/>
              <a:t>d</a:t>
            </a:r>
            <a:r>
              <a:rPr dirty="0"/>
              <a:t>d</a:t>
            </a:r>
            <a:r>
              <a:rPr lang="en-US" dirty="0"/>
              <a:t> </a:t>
            </a:r>
            <a:r>
              <a:rPr dirty="0"/>
              <a:t>var</a:t>
            </a:r>
            <a:r>
              <a:rPr spc="-4" dirty="0"/>
              <a:t>i</a:t>
            </a:r>
            <a:r>
              <a:rPr dirty="0"/>
              <a:t>ab</a:t>
            </a:r>
            <a:r>
              <a:rPr spc="-4" dirty="0"/>
              <a:t>l</a:t>
            </a:r>
            <a:r>
              <a:rPr dirty="0"/>
              <a:t>es</a:t>
            </a:r>
            <a:r>
              <a:rPr lang="en-US" dirty="0"/>
              <a:t> </a:t>
            </a:r>
            <a:r>
              <a:rPr dirty="0"/>
              <a:t>to</a:t>
            </a:r>
            <a:r>
              <a:rPr lang="en-US" dirty="0"/>
              <a:t> </a:t>
            </a:r>
            <a:r>
              <a:rPr dirty="0"/>
              <a:t>a</a:t>
            </a:r>
            <a:r>
              <a:rPr lang="en-US" dirty="0"/>
              <a:t> </a:t>
            </a:r>
            <a:r>
              <a:rPr dirty="0"/>
              <a:t>data</a:t>
            </a:r>
            <a:r>
              <a:rPr lang="en-US" dirty="0"/>
              <a:t> </a:t>
            </a:r>
            <a:r>
              <a:rPr dirty="0"/>
              <a:t>fram</a:t>
            </a:r>
            <a:r>
              <a:rPr spc="67" dirty="0"/>
              <a:t>e</a:t>
            </a:r>
            <a:r>
              <a:rPr spc="-4" dirty="0"/>
              <a:t>..</a:t>
            </a:r>
            <a:r>
              <a:rPr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EB6E46-6762-D643-83F0-7629D4C7E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893809" y="1821096"/>
            <a:ext cx="849370" cy="4287095"/>
          </a:xfrm>
          <a:custGeom>
            <a:avLst/>
            <a:gdLst/>
            <a:ahLst/>
            <a:cxnLst/>
            <a:rect l="l" t="t" r="r" b="b"/>
            <a:pathLst>
              <a:path w="1333500" h="4140200">
                <a:moveTo>
                  <a:pt x="0" y="0"/>
                </a:moveTo>
                <a:lnTo>
                  <a:pt x="1333500" y="0"/>
                </a:lnTo>
                <a:lnTo>
                  <a:pt x="1333500" y="4140200"/>
                </a:lnTo>
                <a:lnTo>
                  <a:pt x="0" y="41402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324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13688610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FE423151-D5E5-D841-8076-60CD5C848ADD}"/>
              </a:ext>
            </a:extLst>
          </p:cNvPr>
          <p:cNvSpPr txBox="1">
            <a:spLocks/>
          </p:cNvSpPr>
          <p:nvPr/>
        </p:nvSpPr>
        <p:spPr>
          <a:xfrm>
            <a:off x="2220686" y="330399"/>
            <a:ext cx="7837713" cy="13542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929">
              <a:lnSpc>
                <a:spcPct val="100000"/>
              </a:lnSpc>
              <a:tabLst>
                <a:tab pos="1578713" algn="l"/>
                <a:tab pos="3259667" algn="l"/>
                <a:tab pos="3989196" algn="l"/>
                <a:tab pos="4835254" algn="l"/>
              </a:tabLst>
            </a:pPr>
            <a:r>
              <a:rPr lang="en-US" dirty="0"/>
              <a:t>Index</a:t>
            </a:r>
            <a:r>
              <a:rPr lang="en-US" spc="-4" dirty="0"/>
              <a:t>i</a:t>
            </a:r>
            <a:r>
              <a:rPr lang="en-US" dirty="0"/>
              <a:t>ng e</a:t>
            </a:r>
            <a:r>
              <a:rPr lang="en-US" spc="-4" dirty="0"/>
              <a:t>l</a:t>
            </a:r>
            <a:r>
              <a:rPr lang="en-US" dirty="0"/>
              <a:t>ements </a:t>
            </a:r>
            <a:r>
              <a:rPr lang="en-US" spc="-4" dirty="0"/>
              <a:t>i</a:t>
            </a:r>
            <a:r>
              <a:rPr lang="en-US" dirty="0"/>
              <a:t>n</a:t>
            </a:r>
            <a:r>
              <a:rPr lang="en-US" spc="-4" dirty="0"/>
              <a:t> </a:t>
            </a:r>
            <a:r>
              <a:rPr lang="en-US" dirty="0"/>
              <a:t>a	data frame?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F436E7-FDE8-A141-A1A9-D892B302A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5E76E7-D301-A94D-8F83-BBCD370D32C1}"/>
              </a:ext>
            </a:extLst>
          </p:cNvPr>
          <p:cNvSpPr txBox="1"/>
          <p:nvPr/>
        </p:nvSpPr>
        <p:spPr>
          <a:xfrm>
            <a:off x="1714447" y="3796104"/>
            <a:ext cx="2216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990100"/>
                </a:solidFill>
                <a:latin typeface="Gill Sans MT"/>
                <a:cs typeface="Gill Sans MT"/>
              </a:rPr>
              <a:t>mydata$Age</a:t>
            </a:r>
            <a:r>
              <a:rPr lang="en-US" dirty="0">
                <a:solidFill>
                  <a:srgbClr val="990100"/>
                </a:solidFill>
                <a:latin typeface="Gill Sans MT"/>
                <a:cs typeface="Gill Sans MT"/>
              </a:rPr>
              <a:t> is a</a:t>
            </a:r>
            <a:r>
              <a:rPr lang="en-US" spc="-56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lang="en-US" spc="-32" dirty="0">
                <a:solidFill>
                  <a:srgbClr val="990100"/>
                </a:solidFill>
                <a:latin typeface="Gill Sans MT"/>
                <a:cs typeface="Gill Sans MT"/>
              </a:rPr>
              <a:t>vector,  </a:t>
            </a:r>
            <a:r>
              <a:rPr lang="en-US" dirty="0">
                <a:solidFill>
                  <a:srgbClr val="990100"/>
                </a:solidFill>
                <a:latin typeface="Gill Sans MT"/>
                <a:cs typeface="Gill Sans MT"/>
              </a:rPr>
              <a:t>and </a:t>
            </a:r>
            <a:r>
              <a:rPr lang="en-US" spc="-42" dirty="0">
                <a:solidFill>
                  <a:srgbClr val="990100"/>
                </a:solidFill>
                <a:latin typeface="Gill Sans MT"/>
                <a:cs typeface="Gill Sans MT"/>
              </a:rPr>
              <a:t>we’re</a:t>
            </a:r>
            <a:r>
              <a:rPr lang="en-US" spc="-67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lang="en-US" spc="-4" dirty="0">
                <a:solidFill>
                  <a:srgbClr val="990100"/>
                </a:solidFill>
                <a:latin typeface="Gill Sans MT"/>
                <a:cs typeface="Gill Sans MT"/>
              </a:rPr>
              <a:t>requesting  </a:t>
            </a:r>
            <a:r>
              <a:rPr lang="en-US" dirty="0">
                <a:solidFill>
                  <a:srgbClr val="990100"/>
                </a:solidFill>
                <a:latin typeface="Gill Sans MT"/>
                <a:cs typeface="Gill Sans MT"/>
              </a:rPr>
              <a:t>the 1st element of</a:t>
            </a:r>
            <a:r>
              <a:rPr lang="en-US" spc="-70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lang="en-US" dirty="0">
                <a:solidFill>
                  <a:srgbClr val="990100"/>
                </a:solidFill>
                <a:latin typeface="Gill Sans MT"/>
                <a:cs typeface="Gill Sans MT"/>
              </a:rPr>
              <a:t>it</a:t>
            </a:r>
          </a:p>
          <a:p>
            <a:endParaRPr lang="en-US" dirty="0"/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5385694E-2AD1-7F4D-8AEC-65D7B356F2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870"/>
          <a:stretch/>
        </p:blipFill>
        <p:spPr>
          <a:xfrm>
            <a:off x="1132531" y="2316069"/>
            <a:ext cx="2798884" cy="6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077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FE423151-D5E5-D841-8076-60CD5C848ADD}"/>
              </a:ext>
            </a:extLst>
          </p:cNvPr>
          <p:cNvSpPr txBox="1">
            <a:spLocks/>
          </p:cNvSpPr>
          <p:nvPr/>
        </p:nvSpPr>
        <p:spPr>
          <a:xfrm>
            <a:off x="2220686" y="330399"/>
            <a:ext cx="7837713" cy="13542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929">
              <a:lnSpc>
                <a:spcPct val="100000"/>
              </a:lnSpc>
              <a:tabLst>
                <a:tab pos="1578713" algn="l"/>
                <a:tab pos="3259667" algn="l"/>
                <a:tab pos="3989196" algn="l"/>
                <a:tab pos="4835254" algn="l"/>
              </a:tabLst>
            </a:pPr>
            <a:r>
              <a:rPr lang="en-US" dirty="0"/>
              <a:t>Index</a:t>
            </a:r>
            <a:r>
              <a:rPr lang="en-US" spc="-4" dirty="0"/>
              <a:t>i</a:t>
            </a:r>
            <a:r>
              <a:rPr lang="en-US" dirty="0"/>
              <a:t>ng e</a:t>
            </a:r>
            <a:r>
              <a:rPr lang="en-US" spc="-4" dirty="0"/>
              <a:t>l</a:t>
            </a:r>
            <a:r>
              <a:rPr lang="en-US" dirty="0"/>
              <a:t>ements </a:t>
            </a:r>
            <a:r>
              <a:rPr lang="en-US" spc="-4" dirty="0"/>
              <a:t>i</a:t>
            </a:r>
            <a:r>
              <a:rPr lang="en-US" dirty="0"/>
              <a:t>n</a:t>
            </a:r>
            <a:r>
              <a:rPr lang="en-US" spc="-4" dirty="0"/>
              <a:t> </a:t>
            </a:r>
            <a:r>
              <a:rPr lang="en-US" dirty="0"/>
              <a:t>a	data frame?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F436E7-FDE8-A141-A1A9-D892B302A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5E76E7-D301-A94D-8F83-BBCD370D32C1}"/>
              </a:ext>
            </a:extLst>
          </p:cNvPr>
          <p:cNvSpPr txBox="1"/>
          <p:nvPr/>
        </p:nvSpPr>
        <p:spPr>
          <a:xfrm>
            <a:off x="1714447" y="3796104"/>
            <a:ext cx="2216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990100"/>
                </a:solidFill>
                <a:latin typeface="Gill Sans MT"/>
                <a:cs typeface="Gill Sans MT"/>
              </a:rPr>
              <a:t>mydata$Age</a:t>
            </a:r>
            <a:r>
              <a:rPr lang="en-US" dirty="0">
                <a:solidFill>
                  <a:srgbClr val="990100"/>
                </a:solidFill>
                <a:latin typeface="Gill Sans MT"/>
                <a:cs typeface="Gill Sans MT"/>
              </a:rPr>
              <a:t> is a</a:t>
            </a:r>
            <a:r>
              <a:rPr lang="en-US" spc="-56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lang="en-US" spc="-32" dirty="0">
                <a:solidFill>
                  <a:srgbClr val="990100"/>
                </a:solidFill>
                <a:latin typeface="Gill Sans MT"/>
                <a:cs typeface="Gill Sans MT"/>
              </a:rPr>
              <a:t>vector,  </a:t>
            </a:r>
            <a:r>
              <a:rPr lang="en-US" dirty="0">
                <a:solidFill>
                  <a:srgbClr val="990100"/>
                </a:solidFill>
                <a:latin typeface="Gill Sans MT"/>
                <a:cs typeface="Gill Sans MT"/>
              </a:rPr>
              <a:t>and </a:t>
            </a:r>
            <a:r>
              <a:rPr lang="en-US" spc="-42" dirty="0">
                <a:solidFill>
                  <a:srgbClr val="990100"/>
                </a:solidFill>
                <a:latin typeface="Gill Sans MT"/>
                <a:cs typeface="Gill Sans MT"/>
              </a:rPr>
              <a:t>we’re</a:t>
            </a:r>
            <a:r>
              <a:rPr lang="en-US" spc="-67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lang="en-US" spc="-4" dirty="0">
                <a:solidFill>
                  <a:srgbClr val="990100"/>
                </a:solidFill>
                <a:latin typeface="Gill Sans MT"/>
                <a:cs typeface="Gill Sans MT"/>
              </a:rPr>
              <a:t>requesting  </a:t>
            </a:r>
            <a:r>
              <a:rPr lang="en-US" dirty="0">
                <a:solidFill>
                  <a:srgbClr val="990100"/>
                </a:solidFill>
                <a:latin typeface="Gill Sans MT"/>
                <a:cs typeface="Gill Sans MT"/>
              </a:rPr>
              <a:t>the 1st element of</a:t>
            </a:r>
            <a:r>
              <a:rPr lang="en-US" spc="-70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lang="en-US" dirty="0">
                <a:solidFill>
                  <a:srgbClr val="990100"/>
                </a:solidFill>
                <a:latin typeface="Gill Sans MT"/>
                <a:cs typeface="Gill Sans MT"/>
              </a:rPr>
              <a:t>it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4664EC-8CA5-1C4E-8870-ED53F448C51B}"/>
              </a:ext>
            </a:extLst>
          </p:cNvPr>
          <p:cNvSpPr txBox="1"/>
          <p:nvPr/>
        </p:nvSpPr>
        <p:spPr>
          <a:xfrm>
            <a:off x="4580188" y="3798649"/>
            <a:ext cx="17653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929" marR="3572">
              <a:lnSpc>
                <a:spcPts val="1969"/>
              </a:lnSpc>
            </a:pPr>
            <a:r>
              <a:rPr lang="en-US" dirty="0" err="1">
                <a:solidFill>
                  <a:srgbClr val="990100"/>
                </a:solidFill>
                <a:latin typeface="Gill Sans MT"/>
                <a:cs typeface="Gill Sans MT"/>
              </a:rPr>
              <a:t>mydata</a:t>
            </a:r>
            <a:r>
              <a:rPr lang="en-US" dirty="0">
                <a:solidFill>
                  <a:srgbClr val="990100"/>
                </a:solidFill>
                <a:latin typeface="Gill Sans MT"/>
                <a:cs typeface="Gill Sans MT"/>
              </a:rPr>
              <a:t> is a data </a:t>
            </a:r>
            <a:r>
              <a:rPr lang="en-US" spc="4" dirty="0">
                <a:solidFill>
                  <a:srgbClr val="990100"/>
                </a:solidFill>
                <a:latin typeface="Gill Sans MT"/>
                <a:cs typeface="Gill Sans MT"/>
              </a:rPr>
              <a:t>frame, </a:t>
            </a:r>
            <a:r>
              <a:rPr lang="en-US" dirty="0">
                <a:solidFill>
                  <a:srgbClr val="990100"/>
                </a:solidFill>
                <a:latin typeface="Gill Sans MT"/>
                <a:cs typeface="Gill Sans MT"/>
              </a:rPr>
              <a:t>and</a:t>
            </a:r>
            <a:r>
              <a:rPr lang="en-US" spc="-232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lang="en-US" spc="-42" dirty="0">
                <a:solidFill>
                  <a:srgbClr val="990100"/>
                </a:solidFill>
                <a:latin typeface="Gill Sans MT"/>
                <a:cs typeface="Gill Sans MT"/>
              </a:rPr>
              <a:t>we’re  </a:t>
            </a:r>
            <a:r>
              <a:rPr lang="en-US" spc="-4" dirty="0">
                <a:solidFill>
                  <a:srgbClr val="990100"/>
                </a:solidFill>
                <a:latin typeface="Gill Sans MT"/>
                <a:cs typeface="Gill Sans MT"/>
              </a:rPr>
              <a:t>requesting </a:t>
            </a:r>
            <a:r>
              <a:rPr lang="en-US" dirty="0">
                <a:solidFill>
                  <a:srgbClr val="990100"/>
                </a:solidFill>
                <a:latin typeface="Gill Sans MT"/>
                <a:cs typeface="Gill Sans MT"/>
              </a:rPr>
              <a:t>the value </a:t>
            </a:r>
            <a:r>
              <a:rPr lang="en-US" spc="-4" dirty="0">
                <a:solidFill>
                  <a:srgbClr val="990100"/>
                </a:solidFill>
                <a:latin typeface="Gill Sans MT"/>
                <a:cs typeface="Gill Sans MT"/>
              </a:rPr>
              <a:t>found </a:t>
            </a:r>
            <a:r>
              <a:rPr lang="en-US" dirty="0">
                <a:solidFill>
                  <a:srgbClr val="990100"/>
                </a:solidFill>
                <a:latin typeface="Gill Sans MT"/>
                <a:cs typeface="Gill Sans MT"/>
              </a:rPr>
              <a:t>in  the 1st </a:t>
            </a:r>
            <a:r>
              <a:rPr lang="en-US" spc="-42" dirty="0">
                <a:solidFill>
                  <a:srgbClr val="990100"/>
                </a:solidFill>
                <a:latin typeface="Gill Sans MT"/>
                <a:cs typeface="Gill Sans MT"/>
              </a:rPr>
              <a:t>row, </a:t>
            </a:r>
            <a:r>
              <a:rPr lang="en-US" dirty="0">
                <a:solidFill>
                  <a:srgbClr val="990100"/>
                </a:solidFill>
                <a:latin typeface="Gill Sans MT"/>
                <a:cs typeface="Gill Sans MT"/>
              </a:rPr>
              <a:t>and the 2nd  column</a:t>
            </a:r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5385694E-2AD1-7F4D-8AEC-65D7B356F2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870"/>
          <a:stretch/>
        </p:blipFill>
        <p:spPr>
          <a:xfrm>
            <a:off x="1132531" y="2316069"/>
            <a:ext cx="2798884" cy="672675"/>
          </a:xfrm>
          <a:prstGeom prst="rect">
            <a:avLst/>
          </a:prstGeom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C4DDC9F1-39D6-7D43-AD7F-E65E53AF4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7" t="35137" r="-3267" b="33734"/>
          <a:stretch/>
        </p:blipFill>
        <p:spPr>
          <a:xfrm>
            <a:off x="4580188" y="2351025"/>
            <a:ext cx="2966938" cy="713065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065674" y="2295545"/>
            <a:ext cx="3103990" cy="3134320"/>
          </a:xfrm>
          <a:custGeom>
            <a:avLst/>
            <a:gdLst/>
            <a:ahLst/>
            <a:cxnLst/>
            <a:rect l="l" t="t" r="r" b="b"/>
            <a:pathLst>
              <a:path w="7404100" h="4457700">
                <a:moveTo>
                  <a:pt x="0" y="0"/>
                </a:moveTo>
                <a:lnTo>
                  <a:pt x="7404100" y="0"/>
                </a:lnTo>
                <a:lnTo>
                  <a:pt x="7404100" y="4457700"/>
                </a:lnTo>
                <a:lnTo>
                  <a:pt x="0" y="445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25781540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FE423151-D5E5-D841-8076-60CD5C848ADD}"/>
              </a:ext>
            </a:extLst>
          </p:cNvPr>
          <p:cNvSpPr txBox="1">
            <a:spLocks/>
          </p:cNvSpPr>
          <p:nvPr/>
        </p:nvSpPr>
        <p:spPr>
          <a:xfrm>
            <a:off x="2220686" y="330399"/>
            <a:ext cx="7837713" cy="13542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929">
              <a:lnSpc>
                <a:spcPct val="100000"/>
              </a:lnSpc>
              <a:tabLst>
                <a:tab pos="1578713" algn="l"/>
                <a:tab pos="3259667" algn="l"/>
                <a:tab pos="3989196" algn="l"/>
                <a:tab pos="4835254" algn="l"/>
              </a:tabLst>
            </a:pPr>
            <a:r>
              <a:rPr lang="en-US" dirty="0"/>
              <a:t>Index</a:t>
            </a:r>
            <a:r>
              <a:rPr lang="en-US" spc="-4" dirty="0"/>
              <a:t>i</a:t>
            </a:r>
            <a:r>
              <a:rPr lang="en-US" dirty="0"/>
              <a:t>ng e</a:t>
            </a:r>
            <a:r>
              <a:rPr lang="en-US" spc="-4" dirty="0"/>
              <a:t>l</a:t>
            </a:r>
            <a:r>
              <a:rPr lang="en-US" dirty="0"/>
              <a:t>ements </a:t>
            </a:r>
            <a:r>
              <a:rPr lang="en-US" spc="-4" dirty="0"/>
              <a:t>i</a:t>
            </a:r>
            <a:r>
              <a:rPr lang="en-US" dirty="0"/>
              <a:t>n</a:t>
            </a:r>
            <a:r>
              <a:rPr lang="en-US" spc="-4" dirty="0"/>
              <a:t> </a:t>
            </a:r>
            <a:r>
              <a:rPr lang="en-US" dirty="0"/>
              <a:t>a	data frame?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F436E7-FDE8-A141-A1A9-D892B302A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5E76E7-D301-A94D-8F83-BBCD370D32C1}"/>
              </a:ext>
            </a:extLst>
          </p:cNvPr>
          <p:cNvSpPr txBox="1"/>
          <p:nvPr/>
        </p:nvSpPr>
        <p:spPr>
          <a:xfrm>
            <a:off x="1714447" y="3796104"/>
            <a:ext cx="2216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990100"/>
                </a:solidFill>
                <a:latin typeface="Gill Sans MT"/>
                <a:cs typeface="Gill Sans MT"/>
              </a:rPr>
              <a:t>mydata$Age</a:t>
            </a:r>
            <a:r>
              <a:rPr lang="en-US" dirty="0">
                <a:solidFill>
                  <a:srgbClr val="990100"/>
                </a:solidFill>
                <a:latin typeface="Gill Sans MT"/>
                <a:cs typeface="Gill Sans MT"/>
              </a:rPr>
              <a:t> is a</a:t>
            </a:r>
            <a:r>
              <a:rPr lang="en-US" spc="-56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lang="en-US" spc="-32" dirty="0">
                <a:solidFill>
                  <a:srgbClr val="990100"/>
                </a:solidFill>
                <a:latin typeface="Gill Sans MT"/>
                <a:cs typeface="Gill Sans MT"/>
              </a:rPr>
              <a:t>vector,  </a:t>
            </a:r>
            <a:r>
              <a:rPr lang="en-US" dirty="0">
                <a:solidFill>
                  <a:srgbClr val="990100"/>
                </a:solidFill>
                <a:latin typeface="Gill Sans MT"/>
                <a:cs typeface="Gill Sans MT"/>
              </a:rPr>
              <a:t>and </a:t>
            </a:r>
            <a:r>
              <a:rPr lang="en-US" spc="-42" dirty="0">
                <a:solidFill>
                  <a:srgbClr val="990100"/>
                </a:solidFill>
                <a:latin typeface="Gill Sans MT"/>
                <a:cs typeface="Gill Sans MT"/>
              </a:rPr>
              <a:t>we’re</a:t>
            </a:r>
            <a:r>
              <a:rPr lang="en-US" spc="-67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lang="en-US" spc="-4" dirty="0">
                <a:solidFill>
                  <a:srgbClr val="990100"/>
                </a:solidFill>
                <a:latin typeface="Gill Sans MT"/>
                <a:cs typeface="Gill Sans MT"/>
              </a:rPr>
              <a:t>requesting  </a:t>
            </a:r>
            <a:r>
              <a:rPr lang="en-US" dirty="0">
                <a:solidFill>
                  <a:srgbClr val="990100"/>
                </a:solidFill>
                <a:latin typeface="Gill Sans MT"/>
                <a:cs typeface="Gill Sans MT"/>
              </a:rPr>
              <a:t>the 1st element of</a:t>
            </a:r>
            <a:r>
              <a:rPr lang="en-US" spc="-70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lang="en-US" dirty="0">
                <a:solidFill>
                  <a:srgbClr val="990100"/>
                </a:solidFill>
                <a:latin typeface="Gill Sans MT"/>
                <a:cs typeface="Gill Sans MT"/>
              </a:rPr>
              <a:t>it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4664EC-8CA5-1C4E-8870-ED53F448C51B}"/>
              </a:ext>
            </a:extLst>
          </p:cNvPr>
          <p:cNvSpPr txBox="1"/>
          <p:nvPr/>
        </p:nvSpPr>
        <p:spPr>
          <a:xfrm>
            <a:off x="4580188" y="3798649"/>
            <a:ext cx="17653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929" marR="3572">
              <a:lnSpc>
                <a:spcPts val="1969"/>
              </a:lnSpc>
            </a:pPr>
            <a:r>
              <a:rPr lang="en-US" dirty="0" err="1">
                <a:solidFill>
                  <a:srgbClr val="990100"/>
                </a:solidFill>
                <a:latin typeface="Gill Sans MT"/>
                <a:cs typeface="Gill Sans MT"/>
              </a:rPr>
              <a:t>mydata</a:t>
            </a:r>
            <a:r>
              <a:rPr lang="en-US" dirty="0">
                <a:solidFill>
                  <a:srgbClr val="990100"/>
                </a:solidFill>
                <a:latin typeface="Gill Sans MT"/>
                <a:cs typeface="Gill Sans MT"/>
              </a:rPr>
              <a:t> is a data </a:t>
            </a:r>
            <a:r>
              <a:rPr lang="en-US" spc="4" dirty="0">
                <a:solidFill>
                  <a:srgbClr val="990100"/>
                </a:solidFill>
                <a:latin typeface="Gill Sans MT"/>
                <a:cs typeface="Gill Sans MT"/>
              </a:rPr>
              <a:t>frame, </a:t>
            </a:r>
            <a:r>
              <a:rPr lang="en-US" dirty="0">
                <a:solidFill>
                  <a:srgbClr val="990100"/>
                </a:solidFill>
                <a:latin typeface="Gill Sans MT"/>
                <a:cs typeface="Gill Sans MT"/>
              </a:rPr>
              <a:t>and</a:t>
            </a:r>
            <a:r>
              <a:rPr lang="en-US" spc="-232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lang="en-US" spc="-42" dirty="0">
                <a:solidFill>
                  <a:srgbClr val="990100"/>
                </a:solidFill>
                <a:latin typeface="Gill Sans MT"/>
                <a:cs typeface="Gill Sans MT"/>
              </a:rPr>
              <a:t>we’re  </a:t>
            </a:r>
            <a:r>
              <a:rPr lang="en-US" spc="-4" dirty="0">
                <a:solidFill>
                  <a:srgbClr val="990100"/>
                </a:solidFill>
                <a:latin typeface="Gill Sans MT"/>
                <a:cs typeface="Gill Sans MT"/>
              </a:rPr>
              <a:t>requesting </a:t>
            </a:r>
            <a:r>
              <a:rPr lang="en-US" dirty="0">
                <a:solidFill>
                  <a:srgbClr val="990100"/>
                </a:solidFill>
                <a:latin typeface="Gill Sans MT"/>
                <a:cs typeface="Gill Sans MT"/>
              </a:rPr>
              <a:t>the value </a:t>
            </a:r>
            <a:r>
              <a:rPr lang="en-US" spc="-4" dirty="0">
                <a:solidFill>
                  <a:srgbClr val="990100"/>
                </a:solidFill>
                <a:latin typeface="Gill Sans MT"/>
                <a:cs typeface="Gill Sans MT"/>
              </a:rPr>
              <a:t>found </a:t>
            </a:r>
            <a:r>
              <a:rPr lang="en-US" dirty="0">
                <a:solidFill>
                  <a:srgbClr val="990100"/>
                </a:solidFill>
                <a:latin typeface="Gill Sans MT"/>
                <a:cs typeface="Gill Sans MT"/>
              </a:rPr>
              <a:t>in  the 1st </a:t>
            </a:r>
            <a:r>
              <a:rPr lang="en-US" spc="-42" dirty="0">
                <a:solidFill>
                  <a:srgbClr val="990100"/>
                </a:solidFill>
                <a:latin typeface="Gill Sans MT"/>
                <a:cs typeface="Gill Sans MT"/>
              </a:rPr>
              <a:t>row, </a:t>
            </a:r>
            <a:r>
              <a:rPr lang="en-US" dirty="0">
                <a:solidFill>
                  <a:srgbClr val="990100"/>
                </a:solidFill>
                <a:latin typeface="Gill Sans MT"/>
                <a:cs typeface="Gill Sans MT"/>
              </a:rPr>
              <a:t>and the 2nd  column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5E76CE-30AA-3B4D-B5A5-68CB80B0A9B6}"/>
              </a:ext>
            </a:extLst>
          </p:cNvPr>
          <p:cNvSpPr txBox="1"/>
          <p:nvPr/>
        </p:nvSpPr>
        <p:spPr>
          <a:xfrm>
            <a:off x="7787134" y="3723037"/>
            <a:ext cx="221696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483" marR="3572">
              <a:lnSpc>
                <a:spcPts val="1969"/>
              </a:lnSpc>
            </a:pPr>
            <a:r>
              <a:rPr lang="en-US" dirty="0" err="1">
                <a:solidFill>
                  <a:srgbClr val="990100"/>
                </a:solidFill>
                <a:latin typeface="Gill Sans MT"/>
                <a:cs typeface="Gill Sans MT"/>
              </a:rPr>
              <a:t>mydata</a:t>
            </a:r>
            <a:r>
              <a:rPr lang="en-US" dirty="0">
                <a:solidFill>
                  <a:srgbClr val="990100"/>
                </a:solidFill>
                <a:latin typeface="Gill Sans MT"/>
                <a:cs typeface="Gill Sans MT"/>
              </a:rPr>
              <a:t> is a data </a:t>
            </a:r>
            <a:r>
              <a:rPr lang="en-US" spc="4" dirty="0">
                <a:solidFill>
                  <a:srgbClr val="990100"/>
                </a:solidFill>
                <a:latin typeface="Gill Sans MT"/>
                <a:cs typeface="Gill Sans MT"/>
              </a:rPr>
              <a:t>frame, </a:t>
            </a:r>
            <a:r>
              <a:rPr lang="en-US" dirty="0">
                <a:solidFill>
                  <a:srgbClr val="990100"/>
                </a:solidFill>
                <a:latin typeface="Gill Sans MT"/>
                <a:cs typeface="Gill Sans MT"/>
              </a:rPr>
              <a:t>and</a:t>
            </a:r>
            <a:r>
              <a:rPr lang="en-US" spc="-232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lang="en-US" spc="-42" dirty="0">
                <a:solidFill>
                  <a:srgbClr val="990100"/>
                </a:solidFill>
                <a:latin typeface="Gill Sans MT"/>
                <a:cs typeface="Gill Sans MT"/>
              </a:rPr>
              <a:t>we’re  </a:t>
            </a:r>
            <a:r>
              <a:rPr lang="en-US" spc="-4" dirty="0">
                <a:solidFill>
                  <a:srgbClr val="990100"/>
                </a:solidFill>
                <a:latin typeface="Gill Sans MT"/>
                <a:cs typeface="Gill Sans MT"/>
              </a:rPr>
              <a:t>requesting </a:t>
            </a:r>
            <a:r>
              <a:rPr lang="en-US" dirty="0">
                <a:solidFill>
                  <a:srgbClr val="990100"/>
                </a:solidFill>
                <a:latin typeface="Gill Sans MT"/>
                <a:cs typeface="Gill Sans MT"/>
              </a:rPr>
              <a:t>the value </a:t>
            </a:r>
            <a:r>
              <a:rPr lang="en-US" spc="-4" dirty="0">
                <a:solidFill>
                  <a:srgbClr val="990100"/>
                </a:solidFill>
                <a:latin typeface="Gill Sans MT"/>
                <a:cs typeface="Gill Sans MT"/>
              </a:rPr>
              <a:t>found </a:t>
            </a:r>
            <a:r>
              <a:rPr lang="en-US" dirty="0">
                <a:solidFill>
                  <a:srgbClr val="990100"/>
                </a:solidFill>
                <a:latin typeface="Gill Sans MT"/>
                <a:cs typeface="Gill Sans MT"/>
              </a:rPr>
              <a:t>in  the 1st </a:t>
            </a:r>
            <a:r>
              <a:rPr lang="en-US" spc="-42" dirty="0">
                <a:solidFill>
                  <a:srgbClr val="990100"/>
                </a:solidFill>
                <a:latin typeface="Gill Sans MT"/>
                <a:cs typeface="Gill Sans MT"/>
              </a:rPr>
              <a:t>row, </a:t>
            </a:r>
            <a:r>
              <a:rPr lang="en-US" dirty="0">
                <a:solidFill>
                  <a:srgbClr val="990100"/>
                </a:solidFill>
                <a:latin typeface="Gill Sans MT"/>
                <a:cs typeface="Gill Sans MT"/>
              </a:rPr>
              <a:t>and the column  named</a:t>
            </a:r>
            <a:r>
              <a:rPr lang="en-US" spc="-243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lang="en-US" dirty="0">
                <a:solidFill>
                  <a:srgbClr val="990100"/>
                </a:solidFill>
                <a:latin typeface="Gill Sans MT"/>
                <a:cs typeface="Gill Sans MT"/>
              </a:rPr>
              <a:t>“Age”</a:t>
            </a:r>
          </a:p>
          <a:p>
            <a:endParaRPr lang="en-US" dirty="0"/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5385694E-2AD1-7F4D-8AEC-65D7B356F2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870"/>
          <a:stretch/>
        </p:blipFill>
        <p:spPr>
          <a:xfrm>
            <a:off x="1132531" y="2316069"/>
            <a:ext cx="2798884" cy="672675"/>
          </a:xfrm>
          <a:prstGeom prst="rect">
            <a:avLst/>
          </a:prstGeom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C4DDC9F1-39D6-7D43-AD7F-E65E53AF4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7" t="35137" r="-3267" b="33734"/>
          <a:stretch/>
        </p:blipFill>
        <p:spPr>
          <a:xfrm>
            <a:off x="4580188" y="2351025"/>
            <a:ext cx="2966938" cy="713065"/>
          </a:xfrm>
          <a:prstGeom prst="rect">
            <a:avLst/>
          </a:prstGeom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D9EEBE46-5D95-C042-9594-E46E9A900B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894"/>
          <a:stretch/>
        </p:blipFill>
        <p:spPr>
          <a:xfrm>
            <a:off x="7978194" y="2329945"/>
            <a:ext cx="2798884" cy="758595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132530" y="2139112"/>
            <a:ext cx="6414595" cy="3492140"/>
          </a:xfrm>
          <a:custGeom>
            <a:avLst/>
            <a:gdLst/>
            <a:ahLst/>
            <a:cxnLst/>
            <a:rect l="l" t="t" r="r" b="b"/>
            <a:pathLst>
              <a:path w="7404100" h="4457700">
                <a:moveTo>
                  <a:pt x="0" y="0"/>
                </a:moveTo>
                <a:lnTo>
                  <a:pt x="7404100" y="0"/>
                </a:lnTo>
                <a:lnTo>
                  <a:pt x="7404100" y="4457700"/>
                </a:lnTo>
                <a:lnTo>
                  <a:pt x="0" y="445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422821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3656" y="410766"/>
            <a:ext cx="8931541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2278775" algn="l"/>
              </a:tabLst>
            </a:pPr>
            <a:r>
              <a:rPr spc="-158" dirty="0"/>
              <a:t>You</a:t>
            </a:r>
            <a:r>
              <a:rPr dirty="0"/>
              <a:t> can </a:t>
            </a:r>
            <a:r>
              <a:rPr spc="-4" dirty="0"/>
              <a:t>also</a:t>
            </a:r>
            <a:r>
              <a:rPr lang="en-US" spc="-4" dirty="0"/>
              <a:t> </a:t>
            </a:r>
            <a:r>
              <a:rPr spc="-4" dirty="0"/>
              <a:t>pull </a:t>
            </a:r>
            <a:r>
              <a:rPr dirty="0"/>
              <a:t>out</a:t>
            </a:r>
            <a:r>
              <a:rPr lang="en-US" dirty="0"/>
              <a:t> </a:t>
            </a:r>
            <a:r>
              <a:rPr spc="-4" dirty="0"/>
              <a:t>individual</a:t>
            </a:r>
            <a:r>
              <a:rPr spc="-25" dirty="0"/>
              <a:t> </a:t>
            </a:r>
            <a:r>
              <a:rPr spc="-21" dirty="0"/>
              <a:t>rows...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E3C358-85F0-DF4E-AECA-B90486BA1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2905531F-16F4-C741-862B-49330BF6D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9138" b="61277"/>
          <a:stretch/>
        </p:blipFill>
        <p:spPr>
          <a:xfrm>
            <a:off x="1537970" y="2084324"/>
            <a:ext cx="9489694" cy="87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37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3656" y="410766"/>
            <a:ext cx="8931541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2278775" algn="l"/>
              </a:tabLst>
            </a:pPr>
            <a:r>
              <a:rPr spc="-158" dirty="0"/>
              <a:t>You</a:t>
            </a:r>
            <a:r>
              <a:rPr dirty="0"/>
              <a:t> can </a:t>
            </a:r>
            <a:r>
              <a:rPr spc="-4" dirty="0"/>
              <a:t>also</a:t>
            </a:r>
            <a:r>
              <a:rPr lang="en-US" spc="-4" dirty="0"/>
              <a:t> </a:t>
            </a:r>
            <a:r>
              <a:rPr spc="-4" dirty="0"/>
              <a:t>pull </a:t>
            </a:r>
            <a:r>
              <a:rPr dirty="0"/>
              <a:t>out</a:t>
            </a:r>
            <a:r>
              <a:rPr lang="en-US" dirty="0"/>
              <a:t> </a:t>
            </a:r>
            <a:r>
              <a:rPr spc="-4" dirty="0"/>
              <a:t>individual</a:t>
            </a:r>
            <a:r>
              <a:rPr spc="-25" dirty="0"/>
              <a:t> </a:t>
            </a:r>
            <a:r>
              <a:rPr spc="-21" dirty="0"/>
              <a:t>rows...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E3C358-85F0-DF4E-AECA-B90486BA1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2905531F-16F4-C741-862B-49330BF6D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23" r="8884"/>
          <a:stretch/>
        </p:blipFill>
        <p:spPr>
          <a:xfrm>
            <a:off x="1683656" y="2276201"/>
            <a:ext cx="9516139" cy="13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75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Why learn statistics &amp; biostatistics: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CC9996-C81F-D643-848B-E9F33431FB8D}"/>
              </a:ext>
            </a:extLst>
          </p:cNvPr>
          <p:cNvSpPr txBox="1">
            <a:spLocks/>
          </p:cNvSpPr>
          <p:nvPr/>
        </p:nvSpPr>
        <p:spPr>
          <a:xfrm>
            <a:off x="985652" y="1170336"/>
            <a:ext cx="10702775" cy="48115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For properly conducting your own research </a:t>
            </a:r>
            <a:endParaRPr lang="en-US" sz="4400" dirty="0"/>
          </a:p>
          <a:p>
            <a:r>
              <a:rPr lang="en-US" sz="3200" dirty="0"/>
              <a:t>Evaluate others’ research </a:t>
            </a:r>
            <a:endParaRPr lang="en-US" sz="4400" dirty="0"/>
          </a:p>
          <a:p>
            <a:r>
              <a:rPr lang="en-US" sz="3200" dirty="0"/>
              <a:t>Many statistical design flaws and errors are still found in the medical literature, including in:</a:t>
            </a:r>
            <a:endParaRPr lang="en-US" sz="4400" dirty="0"/>
          </a:p>
          <a:p>
            <a:pPr lvl="1"/>
            <a:r>
              <a:rPr lang="en-US" sz="3200" i="0" dirty="0"/>
              <a:t>Design and execution</a:t>
            </a:r>
          </a:p>
          <a:p>
            <a:pPr lvl="1"/>
            <a:r>
              <a:rPr lang="en-US" sz="3200" i="0" dirty="0"/>
              <a:t>Analysis</a:t>
            </a:r>
          </a:p>
          <a:p>
            <a:pPr lvl="1"/>
            <a:r>
              <a:rPr lang="en-US" sz="3200" i="0" dirty="0"/>
              <a:t>Presentation</a:t>
            </a:r>
          </a:p>
          <a:p>
            <a:pPr lvl="1"/>
            <a:r>
              <a:rPr lang="en-US" sz="3200" i="0" dirty="0"/>
              <a:t>Interpretation</a:t>
            </a:r>
            <a:endParaRPr lang="en-US" sz="4000" i="0" dirty="0"/>
          </a:p>
          <a:p>
            <a:pPr lvl="1"/>
            <a:r>
              <a:rPr lang="en-US" sz="3200" i="0" dirty="0"/>
              <a:t>Omission </a:t>
            </a:r>
            <a:endParaRPr lang="en-US" sz="4000" i="0" dirty="0"/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53244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FAA04A1-005E-704C-8579-79CD9D7B8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14" name="object 2">
            <a:extLst>
              <a:ext uri="{FF2B5EF4-FFF2-40B4-BE49-F238E27FC236}">
                <a16:creationId xmlns:a16="http://schemas.microsoft.com/office/drawing/2014/main" id="{ECABEAF4-C21D-FA40-AD0B-9553C4A9DC14}"/>
              </a:ext>
            </a:extLst>
          </p:cNvPr>
          <p:cNvSpPr txBox="1">
            <a:spLocks/>
          </p:cNvSpPr>
          <p:nvPr/>
        </p:nvSpPr>
        <p:spPr>
          <a:xfrm>
            <a:off x="1316736" y="250032"/>
            <a:ext cx="9052559" cy="5001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375" b="0" i="0" kern="1200" baseline="0">
                <a:solidFill>
                  <a:schemeClr val="tx1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marL="2114921" marR="3572" indent="-2106438">
              <a:lnSpc>
                <a:spcPts val="3867"/>
              </a:lnSpc>
              <a:tabLst>
                <a:tab pos="2975713" algn="l"/>
                <a:tab pos="4941067" algn="l"/>
              </a:tabLst>
            </a:pP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Recall the different variable “classes”</a:t>
            </a:r>
            <a:endParaRPr lang="en-US" spc="-4" dirty="0">
              <a:solidFill>
                <a:srgbClr val="011F5B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295E0C3D-3700-F245-9B1B-58A7056E50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6736" y="738766"/>
            <a:ext cx="8000013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2278775" algn="l"/>
              </a:tabLst>
            </a:pPr>
            <a:r>
              <a:rPr lang="en-US" sz="3200" spc="-158" dirty="0">
                <a:solidFill>
                  <a:srgbClr val="C00000"/>
                </a:solidFill>
              </a:rPr>
              <a:t>Let’s explore our variables using “class” function</a:t>
            </a:r>
            <a:endParaRPr sz="3200" spc="-21" dirty="0">
              <a:solidFill>
                <a:srgbClr val="C00000"/>
              </a:solidFill>
            </a:endParaRP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2EB1D87A-AA7B-7B4A-9991-A53CD6D1C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736" y="1541272"/>
            <a:ext cx="6827662" cy="405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838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3F02E125-C771-814B-9853-4CAB41B1B5CA}"/>
              </a:ext>
            </a:extLst>
          </p:cNvPr>
          <p:cNvSpPr txBox="1">
            <a:spLocks/>
          </p:cNvSpPr>
          <p:nvPr/>
        </p:nvSpPr>
        <p:spPr>
          <a:xfrm>
            <a:off x="1316736" y="250032"/>
            <a:ext cx="9052559" cy="5001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375" b="0" i="0" kern="1200" baseline="0">
                <a:solidFill>
                  <a:schemeClr val="tx1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marL="2114921" marR="3572" indent="-2106438">
              <a:lnSpc>
                <a:spcPts val="3867"/>
              </a:lnSpc>
              <a:tabLst>
                <a:tab pos="2975713" algn="l"/>
                <a:tab pos="4941067" algn="l"/>
              </a:tabLst>
            </a:pP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Pu</a:t>
            </a:r>
            <a:r>
              <a:rPr lang="en-US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l</a:t>
            </a: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l</a:t>
            </a:r>
            <a:r>
              <a:rPr lang="en-US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out</a:t>
            </a:r>
            <a:r>
              <a:rPr lang="en-US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a</a:t>
            </a:r>
            <a:r>
              <a:rPr lang="en-US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l</a:t>
            </a: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l</a:t>
            </a:r>
            <a:r>
              <a:rPr lang="en-US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cases that</a:t>
            </a:r>
            <a:r>
              <a:rPr lang="en-US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sat</a:t>
            </a:r>
            <a:r>
              <a:rPr lang="en-US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i</a:t>
            </a: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sfy some </a:t>
            </a:r>
            <a:r>
              <a:rPr lang="en-US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criterion?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E7B29A-ED5F-7845-92E4-55EA12887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E2921D9-5EF4-6B48-AAF5-1ABF860AA5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1"/>
          <a:stretch/>
        </p:blipFill>
        <p:spPr>
          <a:xfrm>
            <a:off x="1527301" y="1407706"/>
            <a:ext cx="8841995" cy="4594806"/>
          </a:xfrm>
          <a:prstGeom prst="rect">
            <a:avLst/>
          </a:prstGeom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9FC74E10-99ED-2247-BBF3-4BEBD8AC87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6736" y="738766"/>
            <a:ext cx="8000013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2278775" algn="l"/>
              </a:tabLst>
            </a:pPr>
            <a:r>
              <a:rPr lang="en-US" sz="3200" spc="-158" dirty="0"/>
              <a:t>Use “subset” function </a:t>
            </a:r>
            <a:endParaRPr sz="3200" spc="-21" dirty="0"/>
          </a:p>
        </p:txBody>
      </p:sp>
    </p:spTree>
    <p:extLst>
      <p:ext uri="{BB962C8B-B14F-4D97-AF65-F5344CB8AC3E}">
        <p14:creationId xmlns:p14="http://schemas.microsoft.com/office/powerpoint/2010/main" val="35277821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3F02E125-C771-814B-9853-4CAB41B1B5CA}"/>
              </a:ext>
            </a:extLst>
          </p:cNvPr>
          <p:cNvSpPr txBox="1">
            <a:spLocks/>
          </p:cNvSpPr>
          <p:nvPr/>
        </p:nvSpPr>
        <p:spPr>
          <a:xfrm>
            <a:off x="1316736" y="250032"/>
            <a:ext cx="9052559" cy="5001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375" b="0" i="0" kern="1200" baseline="0">
                <a:solidFill>
                  <a:schemeClr val="tx1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marL="2114921" marR="3572" indent="-2106438">
              <a:lnSpc>
                <a:spcPts val="3867"/>
              </a:lnSpc>
              <a:tabLst>
                <a:tab pos="2975713" algn="l"/>
                <a:tab pos="4941067" algn="l"/>
              </a:tabLst>
            </a:pP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Pu</a:t>
            </a:r>
            <a:r>
              <a:rPr lang="en-US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l</a:t>
            </a: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l</a:t>
            </a:r>
            <a:r>
              <a:rPr lang="en-US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out</a:t>
            </a:r>
            <a:r>
              <a:rPr lang="en-US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a</a:t>
            </a:r>
            <a:r>
              <a:rPr lang="en-US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l</a:t>
            </a: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l</a:t>
            </a:r>
            <a:r>
              <a:rPr lang="en-US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cases that</a:t>
            </a:r>
            <a:r>
              <a:rPr lang="en-US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sat</a:t>
            </a:r>
            <a:r>
              <a:rPr lang="en-US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i</a:t>
            </a: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sfy some </a:t>
            </a:r>
            <a:r>
              <a:rPr lang="en-US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criterion?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E7B29A-ED5F-7845-92E4-55EA12887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E2921D9-5EF4-6B48-AAF5-1ABF860AA5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1"/>
          <a:stretch/>
        </p:blipFill>
        <p:spPr>
          <a:xfrm>
            <a:off x="1527301" y="1407706"/>
            <a:ext cx="8841995" cy="4594806"/>
          </a:xfrm>
          <a:prstGeom prst="rect">
            <a:avLst/>
          </a:prstGeom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9FC74E10-99ED-2247-BBF3-4BEBD8AC87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6736" y="738766"/>
            <a:ext cx="8000013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2278775" algn="l"/>
              </a:tabLst>
            </a:pPr>
            <a:r>
              <a:rPr lang="en-US" sz="3200" spc="-158" dirty="0"/>
              <a:t>Use “subset” function </a:t>
            </a:r>
            <a:endParaRPr sz="3200" spc="-21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DB0BD01A-DD9F-874C-9B9B-5EE1808A8CAB}"/>
              </a:ext>
            </a:extLst>
          </p:cNvPr>
          <p:cNvSpPr txBox="1">
            <a:spLocks/>
          </p:cNvSpPr>
          <p:nvPr/>
        </p:nvSpPr>
        <p:spPr>
          <a:xfrm>
            <a:off x="6241272" y="784254"/>
            <a:ext cx="3790625" cy="7386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375" b="0" i="0" kern="1200" baseline="0">
                <a:solidFill>
                  <a:schemeClr val="tx1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marL="8929">
              <a:lnSpc>
                <a:spcPct val="100000"/>
              </a:lnSpc>
              <a:tabLst>
                <a:tab pos="2278775" algn="l"/>
              </a:tabLst>
            </a:pPr>
            <a:r>
              <a:rPr lang="en-US" sz="2400" spc="-158" dirty="0">
                <a:solidFill>
                  <a:srgbClr val="FF0000"/>
                </a:solidFill>
              </a:rPr>
              <a:t>Since Gender is a character variable, need to use quotes</a:t>
            </a:r>
            <a:endParaRPr lang="en-US" sz="2400" spc="-21" dirty="0">
              <a:solidFill>
                <a:srgbClr val="FF0000"/>
              </a:solidFill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B5641D56-7C7E-894F-AEA8-1B88BC3C0B26}"/>
              </a:ext>
            </a:extLst>
          </p:cNvPr>
          <p:cNvSpPr/>
          <p:nvPr/>
        </p:nvSpPr>
        <p:spPr>
          <a:xfrm flipV="1">
            <a:off x="5034350" y="1265294"/>
            <a:ext cx="1206922" cy="154518"/>
          </a:xfrm>
          <a:custGeom>
            <a:avLst/>
            <a:gdLst/>
            <a:ahLst/>
            <a:cxnLst/>
            <a:rect l="l" t="t" r="r" b="b"/>
            <a:pathLst>
              <a:path w="602614" h="673100">
                <a:moveTo>
                  <a:pt x="0" y="0"/>
                </a:moveTo>
                <a:lnTo>
                  <a:pt x="12700" y="14185"/>
                </a:lnTo>
                <a:lnTo>
                  <a:pt x="602195" y="672896"/>
                </a:lnTo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29218666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3F02E125-C771-814B-9853-4CAB41B1B5CA}"/>
              </a:ext>
            </a:extLst>
          </p:cNvPr>
          <p:cNvSpPr txBox="1">
            <a:spLocks/>
          </p:cNvSpPr>
          <p:nvPr/>
        </p:nvSpPr>
        <p:spPr>
          <a:xfrm>
            <a:off x="1316736" y="250032"/>
            <a:ext cx="9052559" cy="5001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375" b="0" i="0" kern="1200" baseline="0">
                <a:solidFill>
                  <a:schemeClr val="tx1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marL="2114921" marR="3572" indent="-2106438">
              <a:lnSpc>
                <a:spcPts val="3867"/>
              </a:lnSpc>
              <a:tabLst>
                <a:tab pos="2975713" algn="l"/>
                <a:tab pos="4941067" algn="l"/>
              </a:tabLst>
            </a:pP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Pu</a:t>
            </a:r>
            <a:r>
              <a:rPr lang="en-US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l</a:t>
            </a: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l</a:t>
            </a:r>
            <a:r>
              <a:rPr lang="en-US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out</a:t>
            </a:r>
            <a:r>
              <a:rPr lang="en-US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a</a:t>
            </a:r>
            <a:r>
              <a:rPr lang="en-US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l</a:t>
            </a: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l</a:t>
            </a:r>
            <a:r>
              <a:rPr lang="en-US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cases that</a:t>
            </a:r>
            <a:r>
              <a:rPr lang="en-US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sat</a:t>
            </a:r>
            <a:r>
              <a:rPr lang="en-US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i</a:t>
            </a: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sfy some </a:t>
            </a:r>
            <a:r>
              <a:rPr lang="en-US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criterion?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E7B29A-ED5F-7845-92E4-55EA12887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9FC74E10-99ED-2247-BBF3-4BEBD8AC87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6736" y="738766"/>
            <a:ext cx="8000013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2278775" algn="l"/>
              </a:tabLst>
            </a:pPr>
            <a:r>
              <a:rPr lang="en-US" sz="3200" spc="-158" dirty="0"/>
              <a:t>Use “subset” function </a:t>
            </a:r>
            <a:endParaRPr sz="3200" spc="-21" dirty="0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090FBE6-3C49-F346-AA05-83F10A2C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541" y="1356734"/>
            <a:ext cx="7759207" cy="49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3557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3F02E125-C771-814B-9853-4CAB41B1B5CA}"/>
              </a:ext>
            </a:extLst>
          </p:cNvPr>
          <p:cNvSpPr txBox="1">
            <a:spLocks/>
          </p:cNvSpPr>
          <p:nvPr/>
        </p:nvSpPr>
        <p:spPr>
          <a:xfrm>
            <a:off x="1316736" y="250032"/>
            <a:ext cx="9052559" cy="5001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375" b="0" i="0" kern="1200" baseline="0">
                <a:solidFill>
                  <a:schemeClr val="tx1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marL="2114921" marR="3572" indent="-2106438">
              <a:lnSpc>
                <a:spcPts val="3867"/>
              </a:lnSpc>
              <a:tabLst>
                <a:tab pos="2975713" algn="l"/>
                <a:tab pos="4941067" algn="l"/>
              </a:tabLst>
            </a:pP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Pu</a:t>
            </a:r>
            <a:r>
              <a:rPr lang="en-US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l</a:t>
            </a: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l</a:t>
            </a:r>
            <a:r>
              <a:rPr lang="en-US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out</a:t>
            </a:r>
            <a:r>
              <a:rPr lang="en-US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a</a:t>
            </a:r>
            <a:r>
              <a:rPr lang="en-US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l</a:t>
            </a: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l</a:t>
            </a:r>
            <a:r>
              <a:rPr lang="en-US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cases that</a:t>
            </a:r>
            <a:r>
              <a:rPr lang="en-US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 </a:t>
            </a: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sat</a:t>
            </a:r>
            <a:r>
              <a:rPr lang="en-US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i</a:t>
            </a:r>
            <a:r>
              <a:rPr lang="en-US" dirty="0">
                <a:solidFill>
                  <a:srgbClr val="011F5B"/>
                </a:solidFill>
                <a:latin typeface="Franklin Gothic Book" panose="020B0503020102020204" pitchFamily="34" charset="0"/>
              </a:rPr>
              <a:t>sfy some </a:t>
            </a:r>
            <a:r>
              <a:rPr lang="en-US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criterion?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E7B29A-ED5F-7845-92E4-55EA12887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9FC74E10-99ED-2247-BBF3-4BEBD8AC87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6737" y="738766"/>
            <a:ext cx="3572342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2278775" algn="l"/>
              </a:tabLst>
            </a:pPr>
            <a:r>
              <a:rPr lang="en-US" sz="3200" spc="-158" dirty="0"/>
              <a:t>Use “subset” function </a:t>
            </a:r>
            <a:endParaRPr sz="3200" spc="-21" dirty="0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090FBE6-3C49-F346-AA05-83F10A2C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541" y="1356734"/>
            <a:ext cx="7759207" cy="4915038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88778DE3-2708-DF41-8DDE-1A4DA80BA4DF}"/>
              </a:ext>
            </a:extLst>
          </p:cNvPr>
          <p:cNvSpPr txBox="1">
            <a:spLocks/>
          </p:cNvSpPr>
          <p:nvPr/>
        </p:nvSpPr>
        <p:spPr>
          <a:xfrm>
            <a:off x="6241272" y="784254"/>
            <a:ext cx="4393187" cy="7386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375" b="0" i="0" kern="1200" baseline="0">
                <a:solidFill>
                  <a:schemeClr val="tx1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marL="8929">
              <a:lnSpc>
                <a:spcPct val="100000"/>
              </a:lnSpc>
              <a:tabLst>
                <a:tab pos="2278775" algn="l"/>
              </a:tabLst>
            </a:pPr>
            <a:r>
              <a:rPr lang="en-US" sz="2400" spc="-158" dirty="0">
                <a:solidFill>
                  <a:srgbClr val="FF0000"/>
                </a:solidFill>
              </a:rPr>
              <a:t>Since hypertension is an integer variable, don’t need to use quotes</a:t>
            </a:r>
            <a:endParaRPr lang="en-US" sz="2400" spc="-21" dirty="0">
              <a:solidFill>
                <a:srgbClr val="FF0000"/>
              </a:solidFill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41D5FF6-1777-F248-846B-5606A6B612C6}"/>
              </a:ext>
            </a:extLst>
          </p:cNvPr>
          <p:cNvSpPr/>
          <p:nvPr/>
        </p:nvSpPr>
        <p:spPr>
          <a:xfrm flipV="1">
            <a:off x="4889078" y="1356733"/>
            <a:ext cx="1206922" cy="154518"/>
          </a:xfrm>
          <a:custGeom>
            <a:avLst/>
            <a:gdLst/>
            <a:ahLst/>
            <a:cxnLst/>
            <a:rect l="l" t="t" r="r" b="b"/>
            <a:pathLst>
              <a:path w="602614" h="673100">
                <a:moveTo>
                  <a:pt x="0" y="0"/>
                </a:moveTo>
                <a:lnTo>
                  <a:pt x="12700" y="14185"/>
                </a:lnTo>
                <a:lnTo>
                  <a:pt x="602195" y="672896"/>
                </a:lnTo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1675204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8929" algn="r">
              <a:tabLst>
                <a:tab pos="1828289" algn="l"/>
                <a:tab pos="2674346" algn="l"/>
                <a:tab pos="4450844" algn="l"/>
                <a:tab pos="5248683" algn="l"/>
              </a:tabLst>
            </a:pPr>
            <a:r>
              <a:rPr lang="en-US" sz="5400" dirty="0">
                <a:solidFill>
                  <a:schemeClr val="bg2"/>
                </a:solidFill>
              </a:rPr>
              <a:t>Impo</a:t>
            </a:r>
            <a:r>
              <a:rPr lang="en-US" sz="5400" spc="67" dirty="0">
                <a:solidFill>
                  <a:schemeClr val="bg2"/>
                </a:solidFill>
              </a:rPr>
              <a:t>r</a:t>
            </a:r>
            <a:r>
              <a:rPr lang="en-US" sz="5400" dirty="0">
                <a:solidFill>
                  <a:schemeClr val="bg2"/>
                </a:solidFill>
              </a:rPr>
              <a:t>t</a:t>
            </a:r>
            <a:r>
              <a:rPr lang="en-US" sz="5400" spc="-4" dirty="0">
                <a:solidFill>
                  <a:schemeClr val="bg2"/>
                </a:solidFill>
              </a:rPr>
              <a:t>i</a:t>
            </a:r>
            <a:r>
              <a:rPr lang="en-US" sz="5400" dirty="0">
                <a:solidFill>
                  <a:schemeClr val="bg2"/>
                </a:solidFill>
              </a:rPr>
              <a:t>ng data f</a:t>
            </a:r>
            <a:r>
              <a:rPr lang="en-US" sz="5400" spc="-84" dirty="0">
                <a:solidFill>
                  <a:schemeClr val="bg2"/>
                </a:solidFill>
              </a:rPr>
              <a:t>r</a:t>
            </a:r>
            <a:r>
              <a:rPr lang="en-US" sz="5400" dirty="0">
                <a:solidFill>
                  <a:schemeClr val="bg2"/>
                </a:solidFill>
              </a:rPr>
              <a:t>om</a:t>
            </a:r>
            <a:r>
              <a:rPr lang="en-US" sz="5400" spc="-4" dirty="0">
                <a:solidFill>
                  <a:schemeClr val="bg2"/>
                </a:solidFill>
              </a:rPr>
              <a:t> </a:t>
            </a:r>
            <a:r>
              <a:rPr lang="en-US" sz="5400" dirty="0">
                <a:solidFill>
                  <a:schemeClr val="bg2"/>
                </a:solidFill>
              </a:rPr>
              <a:t>text </a:t>
            </a:r>
            <a:r>
              <a:rPr lang="en-US" sz="5400" spc="35" dirty="0">
                <a:solidFill>
                  <a:schemeClr val="bg2"/>
                </a:solidFill>
              </a:rPr>
              <a:t>fi</a:t>
            </a:r>
            <a:r>
              <a:rPr lang="en-US" sz="5400" spc="28" dirty="0">
                <a:solidFill>
                  <a:schemeClr val="bg2"/>
                </a:solidFill>
              </a:rPr>
              <a:t>l</a:t>
            </a:r>
            <a:r>
              <a:rPr lang="en-US" sz="5400" dirty="0">
                <a:solidFill>
                  <a:schemeClr val="bg2"/>
                </a:solidFill>
              </a:rPr>
              <a:t>es </a:t>
            </a:r>
            <a:r>
              <a:rPr lang="en-US" sz="5400" spc="-4" dirty="0">
                <a:solidFill>
                  <a:schemeClr val="bg2"/>
                </a:solidFill>
              </a:rPr>
              <a:t>(</a:t>
            </a:r>
            <a:r>
              <a:rPr lang="en-US" sz="5400" dirty="0">
                <a:solidFill>
                  <a:schemeClr val="bg2"/>
                </a:solidFill>
              </a:rPr>
              <a:t>CSV)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FF02176E-4433-8745-ABDB-F5E58400A58E}"/>
              </a:ext>
            </a:extLst>
          </p:cNvPr>
          <p:cNvSpPr txBox="1"/>
          <p:nvPr/>
        </p:nvSpPr>
        <p:spPr>
          <a:xfrm>
            <a:off x="6176720" y="791570"/>
            <a:ext cx="4892308" cy="5262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8929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tabLst>
                <a:tab pos="1338958" algn="l"/>
                <a:tab pos="2073846" algn="l"/>
              </a:tabLst>
            </a:pPr>
            <a:r>
              <a:rPr lang="en-US" dirty="0">
                <a:solidFill>
                  <a:schemeClr val="tx2"/>
                </a:solidFill>
              </a:rPr>
              <a:t>Want to load in “</a:t>
            </a:r>
            <a:r>
              <a:rPr lang="en-US" dirty="0" err="1">
                <a:solidFill>
                  <a:schemeClr val="tx2"/>
                </a:solidFill>
              </a:rPr>
              <a:t>mydata</a:t>
            </a:r>
            <a:r>
              <a:rPr lang="en-US" dirty="0">
                <a:solidFill>
                  <a:schemeClr val="tx2"/>
                </a:solidFill>
              </a:rPr>
              <a:t>” to RStudio?</a:t>
            </a:r>
          </a:p>
        </p:txBody>
      </p:sp>
      <p:sp>
        <p:nvSpPr>
          <p:cNvPr id="2" name="object 2"/>
          <p:cNvSpPr/>
          <p:nvPr/>
        </p:nvSpPr>
        <p:spPr>
          <a:xfrm>
            <a:off x="1524000" y="8930"/>
            <a:ext cx="9144000" cy="6849070"/>
          </a:xfrm>
          <a:custGeom>
            <a:avLst/>
            <a:gdLst/>
            <a:ahLst/>
            <a:cxnLst/>
            <a:rect l="l" t="t" r="r" b="b"/>
            <a:pathLst>
              <a:path w="13004800" h="9740900">
                <a:moveTo>
                  <a:pt x="0" y="97409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9740900"/>
                </a:lnTo>
                <a:lnTo>
                  <a:pt x="0" y="974090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 sz="1266" dirty="0"/>
          </a:p>
        </p:txBody>
      </p:sp>
      <p:pic>
        <p:nvPicPr>
          <p:cNvPr id="7" name="Picture 6" descr="Logo&#10;&#10;Description automatically generated with low confidence">
            <a:extLst>
              <a:ext uri="{FF2B5EF4-FFF2-40B4-BE49-F238E27FC236}">
                <a16:creationId xmlns:a16="http://schemas.microsoft.com/office/drawing/2014/main" id="{8B0AFF44-9171-594E-8753-5A42977BD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9658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 txBox="1"/>
          <p:nvPr/>
        </p:nvSpPr>
        <p:spPr>
          <a:xfrm>
            <a:off x="1414606" y="1230461"/>
            <a:ext cx="10302239" cy="4103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ts val="1969"/>
              </a:lnSpc>
            </a:pPr>
            <a:r>
              <a:rPr lang="en-US" sz="1687" spc="-4" dirty="0">
                <a:latin typeface="Lucida Console"/>
                <a:cs typeface="Lucida Console"/>
              </a:rPr>
              <a:t>For iOS</a:t>
            </a:r>
          </a:p>
          <a:p>
            <a:pPr marL="8929" marR="3572">
              <a:lnSpc>
                <a:spcPts val="1969"/>
              </a:lnSpc>
            </a:pPr>
            <a:r>
              <a:rPr lang="en-US" sz="1687" spc="-4" dirty="0" err="1">
                <a:latin typeface="Lucida Console"/>
                <a:cs typeface="Lucida Console"/>
              </a:rPr>
              <a:t>read.csv</a:t>
            </a:r>
            <a:r>
              <a:rPr lang="en-US" sz="1687" spc="-4" dirty="0">
                <a:latin typeface="Lucida Console"/>
                <a:cs typeface="Lucida Console"/>
              </a:rPr>
              <a:t>("/Users/</a:t>
            </a:r>
            <a:r>
              <a:rPr lang="en-US" sz="1687" spc="-4" dirty="0" err="1">
                <a:latin typeface="Lucida Console"/>
                <a:cs typeface="Lucida Console"/>
              </a:rPr>
              <a:t>mkca</a:t>
            </a:r>
            <a:r>
              <a:rPr lang="en-US" sz="1687" spc="-4" dirty="0">
                <a:latin typeface="Lucida Console"/>
                <a:cs typeface="Lucida Console"/>
              </a:rPr>
              <a:t>/Downloads/</a:t>
            </a:r>
            <a:r>
              <a:rPr lang="en-US" sz="1687" spc="-4" dirty="0" err="1">
                <a:latin typeface="Lucida Console"/>
                <a:cs typeface="Lucida Console"/>
              </a:rPr>
              <a:t>mydata.csv</a:t>
            </a:r>
            <a:r>
              <a:rPr lang="en-US" sz="1687" spc="-4" dirty="0">
                <a:latin typeface="Lucida Console"/>
                <a:cs typeface="Lucida Console"/>
              </a:rPr>
              <a:t>", header = TRUE)</a:t>
            </a:r>
          </a:p>
          <a:p>
            <a:pPr marL="8929" marR="3572">
              <a:lnSpc>
                <a:spcPts val="1969"/>
              </a:lnSpc>
            </a:pPr>
            <a:endParaRPr lang="en-US" sz="1687" spc="-4" dirty="0">
              <a:latin typeface="Lucida Console"/>
              <a:cs typeface="Lucida Console"/>
            </a:endParaRPr>
          </a:p>
          <a:p>
            <a:pPr marL="8929" marR="3572">
              <a:lnSpc>
                <a:spcPts val="1969"/>
              </a:lnSpc>
            </a:pPr>
            <a:r>
              <a:rPr lang="en-US" sz="1687" spc="-4" dirty="0">
                <a:latin typeface="Lucida Console"/>
                <a:cs typeface="Lucida Console"/>
              </a:rPr>
              <a:t>For Windows</a:t>
            </a:r>
          </a:p>
          <a:p>
            <a:pPr marL="8929" marR="3572">
              <a:lnSpc>
                <a:spcPts val="1969"/>
              </a:lnSpc>
            </a:pPr>
            <a:r>
              <a:rPr lang="en-US" sz="1687" spc="-4" dirty="0" err="1">
                <a:latin typeface="Lucida Console"/>
                <a:cs typeface="Lucida Console"/>
              </a:rPr>
              <a:t>read.csv</a:t>
            </a:r>
            <a:r>
              <a:rPr lang="en-US" sz="1687" spc="-4" dirty="0">
                <a:latin typeface="Lucida Console"/>
                <a:cs typeface="Lucida Console"/>
              </a:rPr>
              <a:t>("C:\\Users\\</a:t>
            </a:r>
            <a:r>
              <a:rPr lang="en-US" sz="1687" spc="-4" dirty="0" err="1">
                <a:latin typeface="Lucida Console"/>
                <a:cs typeface="Lucida Console"/>
              </a:rPr>
              <a:t>mkca</a:t>
            </a:r>
            <a:r>
              <a:rPr lang="en-US" sz="1687" spc="-4" dirty="0">
                <a:latin typeface="Lucida Console"/>
                <a:cs typeface="Lucida Console"/>
              </a:rPr>
              <a:t>\\Downloads\\</a:t>
            </a:r>
            <a:r>
              <a:rPr lang="en-US" sz="1687" spc="-4" dirty="0" err="1">
                <a:latin typeface="Lucida Console"/>
                <a:cs typeface="Lucida Console"/>
              </a:rPr>
              <a:t>mydata.csv</a:t>
            </a:r>
            <a:r>
              <a:rPr lang="en-US" sz="1687" spc="-4" dirty="0">
                <a:latin typeface="Lucida Console"/>
                <a:cs typeface="Lucida Console"/>
              </a:rPr>
              <a:t>”, header = TRUE)</a:t>
            </a:r>
          </a:p>
          <a:p>
            <a:pPr marL="8929" marR="3572">
              <a:lnSpc>
                <a:spcPts val="1969"/>
              </a:lnSpc>
            </a:pPr>
            <a:endParaRPr lang="en-US" sz="1687" spc="-4" dirty="0">
              <a:latin typeface="Lucida Console"/>
              <a:cs typeface="Lucida Console"/>
            </a:endParaRPr>
          </a:p>
          <a:p>
            <a:pPr marL="8929" marR="3572">
              <a:lnSpc>
                <a:spcPts val="1969"/>
              </a:lnSpc>
            </a:pPr>
            <a:endParaRPr lang="en-US" sz="1687" spc="-4" dirty="0">
              <a:latin typeface="Lucida Console"/>
              <a:cs typeface="Lucida Console"/>
            </a:endParaRPr>
          </a:p>
          <a:p>
            <a:pPr marL="8929" marR="3572">
              <a:lnSpc>
                <a:spcPts val="1969"/>
              </a:lnSpc>
            </a:pPr>
            <a:endParaRPr lang="en-US" sz="1687" spc="-4" dirty="0">
              <a:latin typeface="Lucida Console"/>
              <a:cs typeface="Lucida Console"/>
            </a:endParaRPr>
          </a:p>
          <a:p>
            <a:pPr marL="8929" marR="3572">
              <a:lnSpc>
                <a:spcPts val="1969"/>
              </a:lnSpc>
            </a:pPr>
            <a:endParaRPr lang="en-US" sz="1687" spc="-4" dirty="0">
              <a:latin typeface="Lucida Console"/>
              <a:cs typeface="Lucida Console"/>
            </a:endParaRPr>
          </a:p>
          <a:p>
            <a:pPr marL="8929" marR="3572">
              <a:lnSpc>
                <a:spcPts val="1969"/>
              </a:lnSpc>
            </a:pPr>
            <a:r>
              <a:rPr lang="en-US" sz="1687" spc="-4" dirty="0">
                <a:latin typeface="Lucida Console"/>
                <a:cs typeface="Lucida Console"/>
              </a:rPr>
              <a:t>For iOS</a:t>
            </a:r>
          </a:p>
          <a:p>
            <a:pPr marL="8929" marR="3572">
              <a:lnSpc>
                <a:spcPts val="1969"/>
              </a:lnSpc>
            </a:pPr>
            <a:r>
              <a:rPr lang="en-US" sz="1687" spc="-4" dirty="0" err="1">
                <a:latin typeface="Lucida Console"/>
                <a:cs typeface="Lucida Console"/>
              </a:rPr>
              <a:t>mydata</a:t>
            </a:r>
            <a:r>
              <a:rPr lang="en-US" sz="1687" spc="-4" dirty="0">
                <a:latin typeface="Lucida Console"/>
                <a:cs typeface="Lucida Console"/>
              </a:rPr>
              <a:t> &lt;- </a:t>
            </a:r>
            <a:r>
              <a:rPr lang="en-US" sz="1687" spc="-4" dirty="0" err="1">
                <a:latin typeface="Lucida Console"/>
                <a:cs typeface="Lucida Console"/>
              </a:rPr>
              <a:t>read.csv</a:t>
            </a:r>
            <a:r>
              <a:rPr lang="en-US" sz="1687" spc="-4" dirty="0">
                <a:latin typeface="Lucida Console"/>
                <a:cs typeface="Lucida Console"/>
              </a:rPr>
              <a:t>("/Users/</a:t>
            </a:r>
            <a:r>
              <a:rPr lang="en-US" sz="1687" spc="-4" dirty="0" err="1">
                <a:latin typeface="Lucida Console"/>
                <a:cs typeface="Lucida Console"/>
              </a:rPr>
              <a:t>mkca</a:t>
            </a:r>
            <a:r>
              <a:rPr lang="en-US" sz="1687" spc="-4" dirty="0">
                <a:latin typeface="Lucida Console"/>
                <a:cs typeface="Lucida Console"/>
              </a:rPr>
              <a:t>/Downloads/</a:t>
            </a:r>
            <a:r>
              <a:rPr lang="en-US" sz="1687" spc="-4" dirty="0" err="1">
                <a:latin typeface="Lucida Console"/>
                <a:cs typeface="Lucida Console"/>
              </a:rPr>
              <a:t>mydata.csv</a:t>
            </a:r>
            <a:r>
              <a:rPr lang="en-US" sz="1687" spc="-4" dirty="0">
                <a:latin typeface="Lucida Console"/>
                <a:cs typeface="Lucida Console"/>
              </a:rPr>
              <a:t>", header = TRUE)</a:t>
            </a:r>
          </a:p>
          <a:p>
            <a:pPr marL="8929" marR="3572">
              <a:lnSpc>
                <a:spcPts val="1969"/>
              </a:lnSpc>
            </a:pPr>
            <a:endParaRPr lang="en-US" sz="1687" spc="-4" dirty="0">
              <a:latin typeface="Lucida Console"/>
              <a:cs typeface="Lucida Console"/>
            </a:endParaRPr>
          </a:p>
          <a:p>
            <a:pPr marL="8929" marR="3572">
              <a:lnSpc>
                <a:spcPts val="1969"/>
              </a:lnSpc>
            </a:pPr>
            <a:r>
              <a:rPr lang="en-US" sz="1687" spc="-4" dirty="0">
                <a:latin typeface="Lucida Console"/>
                <a:cs typeface="Lucida Console"/>
              </a:rPr>
              <a:t>For Windows</a:t>
            </a:r>
          </a:p>
          <a:p>
            <a:pPr marL="8929" marR="3572">
              <a:lnSpc>
                <a:spcPts val="1969"/>
              </a:lnSpc>
            </a:pPr>
            <a:r>
              <a:rPr lang="en-US" sz="1687" spc="-4" dirty="0" err="1">
                <a:latin typeface="Lucida Console"/>
                <a:cs typeface="Lucida Console"/>
              </a:rPr>
              <a:t>mydata</a:t>
            </a:r>
            <a:r>
              <a:rPr lang="en-US" sz="1687" spc="-4" dirty="0">
                <a:latin typeface="Lucida Console"/>
                <a:cs typeface="Lucida Console"/>
              </a:rPr>
              <a:t> &lt;- </a:t>
            </a:r>
            <a:r>
              <a:rPr lang="en-US" sz="1687" spc="-4" dirty="0" err="1">
                <a:latin typeface="Lucida Console"/>
                <a:cs typeface="Lucida Console"/>
              </a:rPr>
              <a:t>read.csv</a:t>
            </a:r>
            <a:r>
              <a:rPr lang="en-US" sz="1687" spc="-4" dirty="0">
                <a:latin typeface="Lucida Console"/>
                <a:cs typeface="Lucida Console"/>
              </a:rPr>
              <a:t>("C:\\Users\\</a:t>
            </a:r>
            <a:r>
              <a:rPr lang="en-US" sz="1687" spc="-4" dirty="0" err="1">
                <a:latin typeface="Lucida Console"/>
                <a:cs typeface="Lucida Console"/>
              </a:rPr>
              <a:t>mkca</a:t>
            </a:r>
            <a:r>
              <a:rPr lang="en-US" sz="1687" spc="-4" dirty="0">
                <a:latin typeface="Lucida Console"/>
                <a:cs typeface="Lucida Console"/>
              </a:rPr>
              <a:t>\\Downloads\\</a:t>
            </a:r>
            <a:r>
              <a:rPr lang="en-US" sz="1687" spc="-4" dirty="0" err="1">
                <a:latin typeface="Lucida Console"/>
                <a:cs typeface="Lucida Console"/>
              </a:rPr>
              <a:t>mydata.csv</a:t>
            </a:r>
            <a:r>
              <a:rPr lang="en-US" sz="1687" spc="-4" dirty="0">
                <a:latin typeface="Lucida Console"/>
                <a:cs typeface="Lucida Console"/>
              </a:rPr>
              <a:t>”, header = TRUE)</a:t>
            </a:r>
          </a:p>
          <a:p>
            <a:pPr marL="8929" marR="3572">
              <a:lnSpc>
                <a:spcPts val="1969"/>
              </a:lnSpc>
            </a:pPr>
            <a:endParaRPr lang="en-US" sz="1687" spc="-4" dirty="0">
              <a:latin typeface="Lucida Console"/>
              <a:cs typeface="Lucida Console"/>
            </a:endParaRPr>
          </a:p>
          <a:p>
            <a:pPr marL="8929" marR="3572">
              <a:lnSpc>
                <a:spcPts val="1969"/>
              </a:lnSpc>
            </a:pPr>
            <a:endParaRPr lang="en-US" sz="1687" spc="-4" dirty="0">
              <a:latin typeface="Lucida Console"/>
              <a:cs typeface="Lucida Consol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2F37B-E778-9C4A-9862-F0FFBA07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54464B7A-FD8E-5642-9187-E28BE0004C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1500" y="547996"/>
            <a:ext cx="6293644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1828289" algn="l"/>
                <a:tab pos="2674346" algn="l"/>
                <a:tab pos="4450844" algn="l"/>
                <a:tab pos="5248683" algn="l"/>
              </a:tabLst>
            </a:pPr>
            <a:r>
              <a:rPr lang="en-US" dirty="0"/>
              <a:t>To read it in:</a:t>
            </a:r>
            <a:endParaRPr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1F01F68B-342B-4E4D-BB93-55CC8853545E}"/>
              </a:ext>
            </a:extLst>
          </p:cNvPr>
          <p:cNvSpPr txBox="1">
            <a:spLocks/>
          </p:cNvSpPr>
          <p:nvPr/>
        </p:nvSpPr>
        <p:spPr>
          <a:xfrm>
            <a:off x="951500" y="2687271"/>
            <a:ext cx="9033748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929">
              <a:lnSpc>
                <a:spcPct val="100000"/>
              </a:lnSpc>
              <a:tabLst>
                <a:tab pos="1828289" algn="l"/>
                <a:tab pos="2674346" algn="l"/>
                <a:tab pos="4450844" algn="l"/>
                <a:tab pos="5248683" algn="l"/>
              </a:tabLst>
            </a:pPr>
            <a:r>
              <a:rPr lang="en-US" dirty="0"/>
              <a:t>To read it in and save it as “</a:t>
            </a:r>
            <a:r>
              <a:rPr lang="en-US" dirty="0" err="1"/>
              <a:t>mydata</a:t>
            </a:r>
            <a:r>
              <a:rPr lang="en-US" dirty="0"/>
              <a:t>”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7B339088-BD1D-884C-8F0E-DDFEB6D23DA4}"/>
              </a:ext>
            </a:extLst>
          </p:cNvPr>
          <p:cNvSpPr txBox="1">
            <a:spLocks/>
          </p:cNvSpPr>
          <p:nvPr/>
        </p:nvSpPr>
        <p:spPr>
          <a:xfrm>
            <a:off x="1414606" y="4964816"/>
            <a:ext cx="9033748" cy="13542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929">
              <a:lnSpc>
                <a:spcPct val="100000"/>
              </a:lnSpc>
              <a:tabLst>
                <a:tab pos="1828289" algn="l"/>
                <a:tab pos="2674346" algn="l"/>
                <a:tab pos="4450844" algn="l"/>
                <a:tab pos="5248683" algn="l"/>
              </a:tabLst>
            </a:pPr>
            <a:r>
              <a:rPr lang="en-US" sz="2200" b="1" dirty="0"/>
              <a:t>header = TRUE </a:t>
            </a:r>
            <a:r>
              <a:rPr lang="en-US" sz="2200" dirty="0"/>
              <a:t>means we tell R to take the first row of the .csv file and let it be our variable names</a:t>
            </a:r>
          </a:p>
          <a:p>
            <a:pPr marL="8929">
              <a:lnSpc>
                <a:spcPct val="100000"/>
              </a:lnSpc>
              <a:tabLst>
                <a:tab pos="1828289" algn="l"/>
                <a:tab pos="2674346" algn="l"/>
                <a:tab pos="4450844" algn="l"/>
                <a:tab pos="5248683" algn="l"/>
              </a:tabLst>
            </a:pPr>
            <a:endParaRPr lang="en-US" sz="2200" dirty="0"/>
          </a:p>
          <a:p>
            <a:pPr marL="8929">
              <a:lnSpc>
                <a:spcPct val="100000"/>
              </a:lnSpc>
              <a:tabLst>
                <a:tab pos="1828289" algn="l"/>
                <a:tab pos="2674346" algn="l"/>
                <a:tab pos="4450844" algn="l"/>
                <a:tab pos="5248683" algn="l"/>
              </a:tabLst>
            </a:pPr>
            <a:r>
              <a:rPr lang="en-US" sz="2200" dirty="0"/>
              <a:t>Note: We can also use header=T which is synonymous with header=TRUE</a:t>
            </a:r>
          </a:p>
        </p:txBody>
      </p:sp>
    </p:spTree>
    <p:extLst>
      <p:ext uri="{BB962C8B-B14F-4D97-AF65-F5344CB8AC3E}">
        <p14:creationId xmlns:p14="http://schemas.microsoft.com/office/powerpoint/2010/main" val="243804562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1302675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800" b="1" dirty="0">
                <a:solidFill>
                  <a:srgbClr val="990100"/>
                </a:solidFill>
              </a:rPr>
              <a:t>Try it yourself: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1352550"/>
            <a:ext cx="10277408" cy="160020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sz="4400" dirty="0"/>
              <a:t>Exercise </a:t>
            </a:r>
            <a:r>
              <a:rPr lang="en-US" sz="4400" b="1" dirty="0"/>
              <a:t>1.2.4: Data Frames</a:t>
            </a:r>
          </a:p>
          <a:p>
            <a:pPr marL="0" indent="0">
              <a:spcAft>
                <a:spcPts val="0"/>
              </a:spcAft>
              <a:buNone/>
            </a:pPr>
            <a:endParaRPr lang="en-US" sz="4400" b="1" dirty="0"/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4800" dirty="0">
              <a:latin typeface="+mj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FA0A2C9-B653-524F-9819-3ECEE4CC6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314" y="1862353"/>
            <a:ext cx="11041685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Use the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read.csv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() function to load in the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mydata.csv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file and save it as a file called “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mydata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”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11F5B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itchFamily="2" charset="2"/>
              <a:buChar char="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Hint: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mydata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&lt;-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read.csv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("/Users/Lily1/Documents/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mydata.csv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", header=T)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11F5B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Make sure you have the correct path!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11F5B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Use the </a:t>
            </a:r>
            <a:r>
              <a:rPr lang="en-US" altLang="en-US" sz="2000" dirty="0">
                <a:solidFill>
                  <a:srgbClr val="011F5B"/>
                </a:solidFill>
                <a:latin typeface="Arial Unicode MS" panose="020B0604020202020204" pitchFamily="34" charset="-128"/>
                <a:ea typeface="MS Mincho" panose="02020609040205080304" pitchFamily="49" charset="-128"/>
              </a:rPr>
              <a:t>$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method to print out the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 Unicode MS" panose="020B0604020202020204" pitchFamily="34" charset="-128"/>
                <a:ea typeface="MS Mincho" panose="02020609040205080304" pitchFamily="49" charset="-128"/>
                <a:cs typeface="Courier" pitchFamily="2" charset="0"/>
              </a:rPr>
              <a:t>BMI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ea typeface="Times New Roman" panose="02020603050405020304" pitchFamily="18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variable in 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mydata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11F5B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Print out the third element of the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 Unicode MS" panose="020B0604020202020204" pitchFamily="34" charset="-128"/>
                <a:ea typeface="MS Mincho" panose="02020609040205080304" pitchFamily="49" charset="-128"/>
                <a:cs typeface="Courier" pitchFamily="2" charset="0"/>
              </a:rPr>
              <a:t>BMI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ea typeface="Times New Roman" panose="02020603050405020304" pitchFamily="18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variable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Print out the tenth row found in the column called “Hypertension”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Use logical indexing to create a new variable called “Underweight,” which is TRUE if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BMI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in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mydata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is less than 18.5  and FALSE otherwise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Use the class function to see what types of variables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Gender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and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SystolicBloodPressure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Use the subset function to subset the data to only individuals with high cholesterol (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HighCholesterol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==1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11F5B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02515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46433AC8-8A78-46AB-B013-07DC9D752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7291" y="634028"/>
            <a:ext cx="6221689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8929" algn="ctr">
              <a:tabLst>
                <a:tab pos="806322" algn="l"/>
              </a:tabLst>
            </a:pPr>
            <a:r>
              <a:rPr lang="en-US" sz="6100" cap="all"/>
              <a:t>The R “Environment”</a:t>
            </a:r>
            <a:endParaRPr lang="en-US" sz="6100" cap="all" spc="-11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37E10E69-B2A5-4F8D-A7C0-F958BB7B4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42142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2E4B17F2-7877-4CC5-B6F6-F4147FE7B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" name="Graphic 9" descr="Open Hand with Plant">
            <a:extLst>
              <a:ext uri="{FF2B5EF4-FFF2-40B4-BE49-F238E27FC236}">
                <a16:creationId xmlns:a16="http://schemas.microsoft.com/office/drawing/2014/main" id="{DA407CD9-551D-3CC1-CE94-8FBBF7F98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403" y="2169078"/>
            <a:ext cx="2719859" cy="2719859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1524000" y="8930"/>
            <a:ext cx="9144000" cy="6849070"/>
          </a:xfrm>
          <a:custGeom>
            <a:avLst/>
            <a:gdLst/>
            <a:ahLst/>
            <a:cxnLst/>
            <a:rect l="l" t="t" r="r" b="b"/>
            <a:pathLst>
              <a:path w="13004800" h="9740900">
                <a:moveTo>
                  <a:pt x="0" y="97409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9740900"/>
                </a:lnTo>
                <a:lnTo>
                  <a:pt x="0" y="974090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 sz="1266"/>
          </a:p>
        </p:txBody>
      </p:sp>
      <p:pic>
        <p:nvPicPr>
          <p:cNvPr id="6" name="Picture 5" descr="Logo&#10;&#10;Description automatically generated with low confidence">
            <a:extLst>
              <a:ext uri="{FF2B5EF4-FFF2-40B4-BE49-F238E27FC236}">
                <a16:creationId xmlns:a16="http://schemas.microsoft.com/office/drawing/2014/main" id="{F9D8951E-7947-4141-A5E0-38D905B9E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45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6115" y="255760"/>
            <a:ext cx="4752207" cy="519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806322" algn="l"/>
              </a:tabLst>
            </a:pPr>
            <a:r>
              <a:rPr sz="3375" dirty="0">
                <a:latin typeface="Gill Sans MT"/>
                <a:cs typeface="Gill Sans MT"/>
              </a:rPr>
              <a:t>The	</a:t>
            </a:r>
            <a:r>
              <a:rPr lang="en-US" sz="3375" spc="-11" dirty="0">
                <a:latin typeface="Gill Sans MT"/>
                <a:cs typeface="Gill Sans MT"/>
              </a:rPr>
              <a:t>environment</a:t>
            </a:r>
            <a:endParaRPr sz="3375" dirty="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7000" y="1148440"/>
            <a:ext cx="212527" cy="6654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4324" dirty="0">
                <a:latin typeface="Gill Sans MT"/>
                <a:cs typeface="Gill Sans MT"/>
              </a:rPr>
              <a:t>•</a:t>
            </a:r>
            <a:endParaRPr sz="4324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68836" y="1323380"/>
            <a:ext cx="6442323" cy="74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ts val="2883"/>
              </a:lnSpc>
            </a:pPr>
            <a:r>
              <a:rPr sz="2531" dirty="0">
                <a:latin typeface="Gill Sans MT"/>
                <a:cs typeface="Gill Sans MT"/>
              </a:rPr>
              <a:t>The R </a:t>
            </a:r>
            <a:r>
              <a:rPr sz="2531" spc="-7" dirty="0">
                <a:solidFill>
                  <a:srgbClr val="FF4013"/>
                </a:solidFill>
                <a:latin typeface="Gill Sans MT"/>
                <a:cs typeface="Gill Sans MT"/>
              </a:rPr>
              <a:t>“</a:t>
            </a:r>
            <a:r>
              <a:rPr lang="en-US" sz="2531" spc="-7" dirty="0">
                <a:solidFill>
                  <a:srgbClr val="FF4013"/>
                </a:solidFill>
                <a:latin typeface="Gill Sans MT"/>
                <a:cs typeface="Gill Sans MT"/>
              </a:rPr>
              <a:t>environment</a:t>
            </a:r>
            <a:r>
              <a:rPr sz="2531" spc="-7" dirty="0">
                <a:solidFill>
                  <a:srgbClr val="FF4013"/>
                </a:solidFill>
                <a:latin typeface="Gill Sans MT"/>
                <a:cs typeface="Gill Sans MT"/>
              </a:rPr>
              <a:t>” </a:t>
            </a:r>
            <a:r>
              <a:rPr sz="2531" spc="-4" dirty="0">
                <a:latin typeface="Gill Sans MT"/>
                <a:cs typeface="Gill Sans MT"/>
              </a:rPr>
              <a:t>consists </a:t>
            </a:r>
            <a:r>
              <a:rPr sz="2531" dirty="0">
                <a:latin typeface="Gill Sans MT"/>
                <a:cs typeface="Gill Sans MT"/>
              </a:rPr>
              <a:t>of </a:t>
            </a:r>
            <a:r>
              <a:rPr sz="2531" spc="-4" dirty="0">
                <a:latin typeface="Gill Sans MT"/>
                <a:cs typeface="Gill Sans MT"/>
              </a:rPr>
              <a:t>all </a:t>
            </a:r>
            <a:r>
              <a:rPr sz="2531" dirty="0">
                <a:latin typeface="Gill Sans MT"/>
                <a:cs typeface="Gill Sans MT"/>
              </a:rPr>
              <a:t>of the</a:t>
            </a:r>
            <a:r>
              <a:rPr sz="2531" spc="-246" dirty="0">
                <a:latin typeface="Gill Sans MT"/>
                <a:cs typeface="Gill Sans MT"/>
              </a:rPr>
              <a:t> </a:t>
            </a:r>
            <a:r>
              <a:rPr sz="2531" spc="-4" dirty="0">
                <a:latin typeface="Gill Sans MT"/>
                <a:cs typeface="Gill Sans MT"/>
              </a:rPr>
              <a:t>variables  </a:t>
            </a:r>
            <a:r>
              <a:rPr sz="2531" dirty="0">
                <a:latin typeface="Gill Sans MT"/>
                <a:cs typeface="Gill Sans MT"/>
              </a:rPr>
              <a:t>that </a:t>
            </a:r>
            <a:r>
              <a:rPr sz="2531" spc="-18" dirty="0">
                <a:latin typeface="Gill Sans MT"/>
                <a:cs typeface="Gill Sans MT"/>
              </a:rPr>
              <a:t>you </a:t>
            </a:r>
            <a:r>
              <a:rPr sz="2531" spc="-39" dirty="0">
                <a:latin typeface="Gill Sans MT"/>
                <a:cs typeface="Gill Sans MT"/>
              </a:rPr>
              <a:t>have </a:t>
            </a:r>
            <a:r>
              <a:rPr sz="2531" spc="-4" dirty="0">
                <a:latin typeface="Gill Sans MT"/>
                <a:cs typeface="Gill Sans MT"/>
              </a:rPr>
              <a:t>loaded </a:t>
            </a:r>
            <a:r>
              <a:rPr sz="2531" dirty="0">
                <a:latin typeface="Gill Sans MT"/>
                <a:cs typeface="Gill Sans MT"/>
              </a:rPr>
              <a:t>or</a:t>
            </a:r>
            <a:r>
              <a:rPr sz="2531" spc="7" dirty="0">
                <a:latin typeface="Gill Sans MT"/>
                <a:cs typeface="Gill Sans MT"/>
              </a:rPr>
              <a:t> </a:t>
            </a:r>
            <a:r>
              <a:rPr sz="2531" spc="11" dirty="0">
                <a:latin typeface="Gill Sans MT"/>
                <a:cs typeface="Gill Sans MT"/>
              </a:rPr>
              <a:t>defined</a:t>
            </a:r>
            <a:endParaRPr sz="2531" dirty="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9539" y="2007072"/>
            <a:ext cx="191095" cy="14619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3987"/>
              </a:lnSpc>
            </a:pPr>
            <a:r>
              <a:rPr sz="3832" spc="4" dirty="0">
                <a:latin typeface="Gill Sans MT"/>
                <a:cs typeface="Gill Sans MT"/>
              </a:rPr>
              <a:t>•</a:t>
            </a:r>
            <a:endParaRPr sz="3832">
              <a:latin typeface="Gill Sans MT"/>
              <a:cs typeface="Gill Sans MT"/>
            </a:endParaRPr>
          </a:p>
          <a:p>
            <a:pPr marL="8929">
              <a:lnSpc>
                <a:spcPts val="3375"/>
              </a:lnSpc>
            </a:pPr>
            <a:r>
              <a:rPr sz="3832" spc="4" dirty="0">
                <a:latin typeface="Gill Sans MT"/>
                <a:cs typeface="Gill Sans MT"/>
              </a:rPr>
              <a:t>•</a:t>
            </a:r>
            <a:endParaRPr sz="3832">
              <a:latin typeface="Gill Sans MT"/>
              <a:cs typeface="Gill Sans MT"/>
            </a:endParaRPr>
          </a:p>
          <a:p>
            <a:pPr marL="8929">
              <a:lnSpc>
                <a:spcPts val="3987"/>
              </a:lnSpc>
            </a:pPr>
            <a:r>
              <a:rPr sz="3832" spc="4" dirty="0">
                <a:latin typeface="Gill Sans MT"/>
                <a:cs typeface="Gill Sans MT"/>
              </a:rPr>
              <a:t>•</a:t>
            </a:r>
            <a:endParaRPr sz="3832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81375" y="2134196"/>
            <a:ext cx="6227564" cy="1538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250" spc="7" dirty="0">
                <a:latin typeface="Gill Sans MT"/>
                <a:cs typeface="Gill Sans MT"/>
              </a:rPr>
              <a:t>e.g.</a:t>
            </a:r>
            <a:r>
              <a:rPr sz="2250" spc="-243" dirty="0">
                <a:latin typeface="Gill Sans MT"/>
                <a:cs typeface="Gill Sans MT"/>
              </a:rPr>
              <a:t> </a:t>
            </a:r>
            <a:r>
              <a:rPr sz="2250" spc="11" dirty="0">
                <a:latin typeface="Gill Sans MT"/>
                <a:cs typeface="Gill Sans MT"/>
              </a:rPr>
              <a:t>age</a:t>
            </a:r>
            <a:r>
              <a:rPr lang="en-US" sz="2250" spc="11" dirty="0">
                <a:latin typeface="Gill Sans MT"/>
                <a:cs typeface="Gill Sans MT"/>
              </a:rPr>
              <a:t>, BMI, </a:t>
            </a:r>
            <a:r>
              <a:rPr lang="en-US" sz="2250" spc="11" dirty="0" err="1">
                <a:latin typeface="Gill Sans MT"/>
                <a:cs typeface="Gill Sans MT"/>
              </a:rPr>
              <a:t>etc</a:t>
            </a:r>
            <a:endParaRPr sz="2250" dirty="0">
              <a:latin typeface="Gill Sans MT"/>
              <a:cs typeface="Gill Sans MT"/>
            </a:endParaRPr>
          </a:p>
          <a:p>
            <a:pPr marL="8929">
              <a:spcBef>
                <a:spcPts val="675"/>
              </a:spcBef>
            </a:pPr>
            <a:r>
              <a:rPr sz="2250" dirty="0">
                <a:latin typeface="Gill Sans MT"/>
                <a:cs typeface="Gill Sans MT"/>
              </a:rPr>
              <a:t>These </a:t>
            </a:r>
            <a:r>
              <a:rPr sz="2250" spc="-18" dirty="0">
                <a:latin typeface="Gill Sans MT"/>
                <a:cs typeface="Gill Sans MT"/>
              </a:rPr>
              <a:t>are </a:t>
            </a:r>
            <a:r>
              <a:rPr sz="2250" spc="-4" dirty="0">
                <a:latin typeface="Gill Sans MT"/>
                <a:cs typeface="Gill Sans MT"/>
              </a:rPr>
              <a:t>all variables in </a:t>
            </a:r>
            <a:r>
              <a:rPr sz="2250" dirty="0">
                <a:latin typeface="Gill Sans MT"/>
                <a:cs typeface="Gill Sans MT"/>
              </a:rPr>
              <a:t>the</a:t>
            </a:r>
            <a:r>
              <a:rPr sz="2250" spc="4" dirty="0">
                <a:latin typeface="Gill Sans MT"/>
                <a:cs typeface="Gill Sans MT"/>
              </a:rPr>
              <a:t> </a:t>
            </a:r>
            <a:r>
              <a:rPr sz="2250" spc="-7" dirty="0">
                <a:latin typeface="Gill Sans MT"/>
                <a:cs typeface="Gill Sans MT"/>
              </a:rPr>
              <a:t>workspace</a:t>
            </a:r>
            <a:endParaRPr sz="2250" dirty="0">
              <a:latin typeface="Gill Sans MT"/>
              <a:cs typeface="Gill Sans MT"/>
            </a:endParaRPr>
          </a:p>
          <a:p>
            <a:pPr marL="8929" marR="3572">
              <a:lnSpc>
                <a:spcPts val="2531"/>
              </a:lnSpc>
              <a:spcBef>
                <a:spcPts val="900"/>
              </a:spcBef>
            </a:pPr>
            <a:r>
              <a:rPr sz="2250" dirty="0">
                <a:latin typeface="Gill Sans MT"/>
                <a:cs typeface="Gill Sans MT"/>
              </a:rPr>
              <a:t>R </a:t>
            </a:r>
            <a:r>
              <a:rPr sz="2250" spc="-4" dirty="0">
                <a:latin typeface="Gill Sans MT"/>
                <a:cs typeface="Gill Sans MT"/>
              </a:rPr>
              <a:t>holds </a:t>
            </a:r>
            <a:r>
              <a:rPr sz="2250" dirty="0">
                <a:latin typeface="Gill Sans MT"/>
                <a:cs typeface="Gill Sans MT"/>
              </a:rPr>
              <a:t>them </a:t>
            </a:r>
            <a:r>
              <a:rPr sz="2250" spc="-4" dirty="0">
                <a:latin typeface="Gill Sans MT"/>
                <a:cs typeface="Gill Sans MT"/>
              </a:rPr>
              <a:t>in </a:t>
            </a:r>
            <a:r>
              <a:rPr sz="2250" spc="7" dirty="0">
                <a:latin typeface="Gill Sans MT"/>
                <a:cs typeface="Gill Sans MT"/>
              </a:rPr>
              <a:t>memory; </a:t>
            </a:r>
            <a:r>
              <a:rPr sz="2250" spc="-18" dirty="0">
                <a:latin typeface="Gill Sans MT"/>
                <a:cs typeface="Gill Sans MT"/>
              </a:rPr>
              <a:t>you </a:t>
            </a:r>
            <a:r>
              <a:rPr sz="2250" dirty="0">
                <a:latin typeface="Gill Sans MT"/>
                <a:cs typeface="Gill Sans MT"/>
              </a:rPr>
              <a:t>can </a:t>
            </a:r>
            <a:r>
              <a:rPr sz="2250" spc="-32" dirty="0">
                <a:latin typeface="Gill Sans MT"/>
                <a:cs typeface="Gill Sans MT"/>
              </a:rPr>
              <a:t>save </a:t>
            </a:r>
            <a:r>
              <a:rPr sz="2250" dirty="0">
                <a:latin typeface="Gill Sans MT"/>
                <a:cs typeface="Gill Sans MT"/>
              </a:rPr>
              <a:t>them to </a:t>
            </a:r>
            <a:r>
              <a:rPr sz="2250" spc="-4" dirty="0">
                <a:latin typeface="Gill Sans MT"/>
                <a:cs typeface="Gill Sans MT"/>
              </a:rPr>
              <a:t>disk</a:t>
            </a:r>
            <a:r>
              <a:rPr sz="2250" spc="-214" dirty="0">
                <a:latin typeface="Gill Sans MT"/>
                <a:cs typeface="Gill Sans MT"/>
              </a:rPr>
              <a:t> </a:t>
            </a:r>
            <a:r>
              <a:rPr sz="2250" spc="-4" dirty="0">
                <a:latin typeface="Gill Sans MT"/>
                <a:cs typeface="Gill Sans MT"/>
              </a:rPr>
              <a:t>if  </a:t>
            </a:r>
            <a:r>
              <a:rPr sz="2250" spc="-18" dirty="0">
                <a:latin typeface="Gill Sans MT"/>
                <a:cs typeface="Gill Sans MT"/>
              </a:rPr>
              <a:t>you </a:t>
            </a:r>
            <a:r>
              <a:rPr sz="2250" spc="-4" dirty="0">
                <a:latin typeface="Gill Sans MT"/>
                <a:cs typeface="Gill Sans MT"/>
              </a:rPr>
              <a:t>want </a:t>
            </a:r>
            <a:r>
              <a:rPr sz="2250" dirty="0">
                <a:latin typeface="Gill Sans MT"/>
                <a:cs typeface="Gill Sans MT"/>
              </a:rPr>
              <a:t>to </a:t>
            </a:r>
            <a:r>
              <a:rPr sz="2250" spc="-4" dirty="0">
                <a:latin typeface="Gill Sans MT"/>
                <a:cs typeface="Gill Sans MT"/>
              </a:rPr>
              <a:t>(see</a:t>
            </a:r>
            <a:r>
              <a:rPr sz="2250" spc="-14" dirty="0">
                <a:latin typeface="Gill Sans MT"/>
                <a:cs typeface="Gill Sans MT"/>
              </a:rPr>
              <a:t> </a:t>
            </a:r>
            <a:r>
              <a:rPr sz="2250" spc="-4" dirty="0">
                <a:latin typeface="Gill Sans MT"/>
                <a:cs typeface="Gill Sans MT"/>
              </a:rPr>
              <a:t>later)</a:t>
            </a:r>
            <a:endParaRPr sz="2250" dirty="0">
              <a:latin typeface="Gill Sans MT"/>
              <a:cs typeface="Gill Sans M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BA7D50-199C-854B-963C-93783BC6F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8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Getting started with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578C5-489D-4014-935A-653A5DAEE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9060" y="1134018"/>
            <a:ext cx="10659367" cy="5146605"/>
          </a:xfrm>
          <a:ln>
            <a:noFill/>
          </a:ln>
        </p:spPr>
        <p:txBody>
          <a:bodyPr>
            <a:noAutofit/>
          </a:bodyPr>
          <a:lstStyle/>
          <a:p>
            <a:pPr marL="12700" marR="5080">
              <a:lnSpc>
                <a:spcPct val="122700"/>
              </a:lnSpc>
            </a:pPr>
            <a:r>
              <a:rPr lang="en-US" sz="2500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R </a:t>
            </a:r>
            <a:r>
              <a:rPr lang="en-US" sz="2500" spc="-5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is </a:t>
            </a:r>
            <a:r>
              <a:rPr lang="en-US" sz="2500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a </a:t>
            </a:r>
            <a:r>
              <a:rPr lang="en-US" sz="2500" spc="-5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statistical </a:t>
            </a:r>
            <a:r>
              <a:rPr lang="en-US" sz="2500" spc="-10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programming </a:t>
            </a:r>
            <a:r>
              <a:rPr lang="en-US" sz="2500" spc="-5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language </a:t>
            </a:r>
          </a:p>
          <a:p>
            <a:pPr marL="543052" marR="5080" lvl="1">
              <a:lnSpc>
                <a:spcPct val="122700"/>
              </a:lnSpc>
            </a:pPr>
            <a:r>
              <a:rPr lang="en-US" sz="2200" spc="-5" dirty="0">
                <a:solidFill>
                  <a:srgbClr val="990100"/>
                </a:solidFill>
                <a:latin typeface="Franklin Gothic Book" panose="020B0503020102020204" pitchFamily="34" charset="0"/>
              </a:rPr>
              <a:t>It’s free! </a:t>
            </a:r>
          </a:p>
          <a:p>
            <a:pPr marL="543052" marR="5080" lvl="1">
              <a:lnSpc>
                <a:spcPct val="122700"/>
              </a:lnSpc>
            </a:pPr>
            <a:r>
              <a:rPr lang="en-US" sz="2200" spc="-5" dirty="0">
                <a:solidFill>
                  <a:srgbClr val="990100"/>
                </a:solidFill>
                <a:latin typeface="Franklin Gothic Book" panose="020B0503020102020204" pitchFamily="34" charset="0"/>
              </a:rPr>
              <a:t>Great at handling and storing data</a:t>
            </a:r>
          </a:p>
          <a:p>
            <a:pPr marL="543052" marR="5080" lvl="1">
              <a:lnSpc>
                <a:spcPct val="122700"/>
              </a:lnSpc>
            </a:pPr>
            <a:r>
              <a:rPr lang="en-US" sz="2200" spc="-5" dirty="0">
                <a:solidFill>
                  <a:srgbClr val="990100"/>
                </a:solidFill>
                <a:latin typeface="Franklin Gothic Book" panose="020B0503020102020204" pitchFamily="34" charset="0"/>
              </a:rPr>
              <a:t>Contains many great functions and tools for data analysis</a:t>
            </a:r>
          </a:p>
          <a:p>
            <a:pPr marL="543052" marR="5080" lvl="1">
              <a:lnSpc>
                <a:spcPct val="122700"/>
              </a:lnSpc>
            </a:pPr>
            <a:r>
              <a:rPr lang="en-US" sz="2200" spc="-5" dirty="0">
                <a:solidFill>
                  <a:srgbClr val="990100"/>
                </a:solidFill>
                <a:latin typeface="Franklin Gothic Book" panose="020B0503020102020204" pitchFamily="34" charset="0"/>
              </a:rPr>
              <a:t>Excellent graphical facilities</a:t>
            </a:r>
          </a:p>
          <a:p>
            <a:pPr marL="543052" marR="5080" lvl="1">
              <a:lnSpc>
                <a:spcPct val="122700"/>
              </a:lnSpc>
            </a:pPr>
            <a:r>
              <a:rPr lang="en-US" sz="2200" spc="-5" dirty="0">
                <a:solidFill>
                  <a:srgbClr val="990100"/>
                </a:solidFill>
                <a:latin typeface="Franklin Gothic Book" panose="020B0503020102020204" pitchFamily="34" charset="0"/>
                <a:cs typeface="Gill Sans MT"/>
              </a:rPr>
              <a:t>Many standard operators and functions for performing quick calculations and statistical analyses</a:t>
            </a:r>
          </a:p>
          <a:p>
            <a:pPr marL="12700" marR="5080">
              <a:lnSpc>
                <a:spcPct val="122700"/>
              </a:lnSpc>
            </a:pPr>
            <a:r>
              <a:rPr lang="en-US" sz="2500" dirty="0">
                <a:latin typeface="Franklin Gothic Book" panose="020B0503020102020204" pitchFamily="34" charset="0"/>
              </a:rPr>
              <a:t>RStudio is a front end to R</a:t>
            </a:r>
          </a:p>
          <a:p>
            <a:pPr marL="543052" marR="5080" lvl="1">
              <a:lnSpc>
                <a:spcPct val="122700"/>
              </a:lnSpc>
            </a:pPr>
            <a:r>
              <a:rPr lang="en-US" sz="2200" spc="-5" dirty="0">
                <a:solidFill>
                  <a:srgbClr val="990100"/>
                </a:solidFill>
                <a:latin typeface="Franklin Gothic Book" panose="020B0503020102020204" pitchFamily="34" charset="0"/>
              </a:rPr>
              <a:t>Intends to provide same user experience, regardless of your machine</a:t>
            </a:r>
          </a:p>
          <a:p>
            <a:pPr marL="543052" marR="5080" lvl="1">
              <a:lnSpc>
                <a:spcPct val="122700"/>
              </a:lnSpc>
            </a:pPr>
            <a:r>
              <a:rPr lang="en-US" sz="2200" spc="-5" dirty="0">
                <a:solidFill>
                  <a:srgbClr val="990100"/>
                </a:solidFill>
                <a:latin typeface="Franklin Gothic Book" panose="020B0503020102020204" pitchFamily="34" charset="0"/>
              </a:rPr>
              <a:t>This is what we will use for our workshop series</a:t>
            </a:r>
          </a:p>
          <a:p>
            <a:endParaRPr lang="en-US" sz="2200" i="0" dirty="0">
              <a:latin typeface="Franklin Gothic Book" panose="020B0503020102020204" pitchFamily="34" charset="0"/>
            </a:endParaRPr>
          </a:p>
          <a:p>
            <a:pPr lvl="1">
              <a:lnSpc>
                <a:spcPct val="80000"/>
              </a:lnSpc>
              <a:spcAft>
                <a:spcPts val="0"/>
              </a:spcAft>
            </a:pPr>
            <a:endParaRPr lang="en-US" sz="2500" i="0" dirty="0">
              <a:latin typeface="Franklin Gothic Book" panose="020B0503020102020204" pitchFamily="34" charset="0"/>
            </a:endParaRPr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28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775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F12AFE-0E04-254C-A0B5-3767A16E8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30" y="1515608"/>
            <a:ext cx="8661400" cy="48895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1440" y="258961"/>
            <a:ext cx="10301473" cy="100501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769355" marR="3572" indent="-1760872">
              <a:lnSpc>
                <a:spcPts val="3867"/>
              </a:lnSpc>
              <a:tabLst>
                <a:tab pos="1457720" algn="l"/>
                <a:tab pos="2402893" algn="l"/>
                <a:tab pos="3560586" algn="l"/>
                <a:tab pos="5171445" algn="l"/>
              </a:tabLst>
            </a:pPr>
            <a:r>
              <a:rPr dirty="0" err="1"/>
              <a:t>Rstud</a:t>
            </a:r>
            <a:r>
              <a:rPr spc="-4" dirty="0" err="1"/>
              <a:t>i</a:t>
            </a:r>
            <a:r>
              <a:rPr dirty="0" err="1"/>
              <a:t>o</a:t>
            </a:r>
            <a:r>
              <a:rPr lang="en-US" dirty="0"/>
              <a:t> </a:t>
            </a:r>
            <a:r>
              <a:rPr dirty="0"/>
              <a:t>g</a:t>
            </a:r>
            <a:r>
              <a:rPr spc="-4" dirty="0"/>
              <a:t>i</a:t>
            </a:r>
            <a:r>
              <a:rPr spc="-70" dirty="0"/>
              <a:t>v</a:t>
            </a:r>
            <a:r>
              <a:rPr dirty="0"/>
              <a:t>es</a:t>
            </a:r>
            <a:r>
              <a:rPr lang="en-US" dirty="0"/>
              <a:t> </a:t>
            </a:r>
            <a:r>
              <a:rPr dirty="0"/>
              <a:t>some</a:t>
            </a:r>
            <a:r>
              <a:rPr spc="-4" dirty="0"/>
              <a:t> </a:t>
            </a:r>
            <a:r>
              <a:rPr dirty="0"/>
              <a:t>summa</a:t>
            </a:r>
            <a:r>
              <a:rPr spc="98" dirty="0"/>
              <a:t>r</a:t>
            </a:r>
            <a:r>
              <a:rPr dirty="0"/>
              <a:t>y</a:t>
            </a:r>
            <a:r>
              <a:rPr lang="en-US" dirty="0"/>
              <a:t> </a:t>
            </a:r>
            <a:r>
              <a:rPr spc="-4" dirty="0"/>
              <a:t>i</a:t>
            </a:r>
            <a:r>
              <a:rPr dirty="0"/>
              <a:t>n</a:t>
            </a:r>
            <a:r>
              <a:rPr spc="-35" dirty="0"/>
              <a:t>f</a:t>
            </a:r>
            <a:r>
              <a:rPr dirty="0"/>
              <a:t>ormat</a:t>
            </a:r>
            <a:r>
              <a:rPr spc="-4" dirty="0"/>
              <a:t>i</a:t>
            </a:r>
            <a:r>
              <a:rPr dirty="0"/>
              <a:t>on about</a:t>
            </a:r>
            <a:r>
              <a:rPr spc="-4" dirty="0"/>
              <a:t> </a:t>
            </a:r>
            <a:r>
              <a:rPr dirty="0"/>
              <a:t>the</a:t>
            </a:r>
            <a:r>
              <a:rPr lang="en-US" dirty="0"/>
              <a:t> </a:t>
            </a:r>
            <a:r>
              <a:rPr lang="en-US" spc="-11" dirty="0"/>
              <a:t>environment</a:t>
            </a:r>
            <a:endParaRPr spc="-1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212244-DBAD-8E43-9D2D-9833E3B7E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273796" y="1544776"/>
            <a:ext cx="1210612" cy="437555"/>
          </a:xfrm>
          <a:custGeom>
            <a:avLst/>
            <a:gdLst/>
            <a:ahLst/>
            <a:cxnLst/>
            <a:rect l="l" t="t" r="r" b="b"/>
            <a:pathLst>
              <a:path w="1409700" h="622300">
                <a:moveTo>
                  <a:pt x="0" y="0"/>
                </a:moveTo>
                <a:lnTo>
                  <a:pt x="1409700" y="0"/>
                </a:lnTo>
                <a:lnTo>
                  <a:pt x="1409700" y="622300"/>
                </a:lnTo>
                <a:lnTo>
                  <a:pt x="0" y="6223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4013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16303641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F12AFE-0E04-254C-A0B5-3767A16E8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30" y="1515608"/>
            <a:ext cx="8661400" cy="48895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1440" y="258961"/>
            <a:ext cx="10301473" cy="100501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769355" marR="3572" indent="-1760872">
              <a:lnSpc>
                <a:spcPts val="3867"/>
              </a:lnSpc>
              <a:tabLst>
                <a:tab pos="1457720" algn="l"/>
                <a:tab pos="2402893" algn="l"/>
                <a:tab pos="3560586" algn="l"/>
                <a:tab pos="5171445" algn="l"/>
              </a:tabLst>
            </a:pPr>
            <a:r>
              <a:rPr dirty="0" err="1"/>
              <a:t>Rstud</a:t>
            </a:r>
            <a:r>
              <a:rPr spc="-4" dirty="0" err="1"/>
              <a:t>i</a:t>
            </a:r>
            <a:r>
              <a:rPr dirty="0" err="1"/>
              <a:t>o</a:t>
            </a:r>
            <a:r>
              <a:rPr lang="en-US" dirty="0"/>
              <a:t> </a:t>
            </a:r>
            <a:r>
              <a:rPr dirty="0"/>
              <a:t>g</a:t>
            </a:r>
            <a:r>
              <a:rPr spc="-4" dirty="0"/>
              <a:t>i</a:t>
            </a:r>
            <a:r>
              <a:rPr spc="-70" dirty="0"/>
              <a:t>v</a:t>
            </a:r>
            <a:r>
              <a:rPr dirty="0"/>
              <a:t>es</a:t>
            </a:r>
            <a:r>
              <a:rPr lang="en-US" dirty="0"/>
              <a:t> </a:t>
            </a:r>
            <a:r>
              <a:rPr dirty="0"/>
              <a:t>some</a:t>
            </a:r>
            <a:r>
              <a:rPr spc="-4" dirty="0"/>
              <a:t> </a:t>
            </a:r>
            <a:r>
              <a:rPr dirty="0"/>
              <a:t>summa</a:t>
            </a:r>
            <a:r>
              <a:rPr spc="98" dirty="0"/>
              <a:t>r</a:t>
            </a:r>
            <a:r>
              <a:rPr dirty="0"/>
              <a:t>y</a:t>
            </a:r>
            <a:r>
              <a:rPr lang="en-US" dirty="0"/>
              <a:t> </a:t>
            </a:r>
            <a:r>
              <a:rPr spc="-4" dirty="0"/>
              <a:t>i</a:t>
            </a:r>
            <a:r>
              <a:rPr dirty="0"/>
              <a:t>n</a:t>
            </a:r>
            <a:r>
              <a:rPr spc="-35" dirty="0"/>
              <a:t>f</a:t>
            </a:r>
            <a:r>
              <a:rPr dirty="0"/>
              <a:t>ormat</a:t>
            </a:r>
            <a:r>
              <a:rPr spc="-4" dirty="0"/>
              <a:t>i</a:t>
            </a:r>
            <a:r>
              <a:rPr dirty="0"/>
              <a:t>on about</a:t>
            </a:r>
            <a:r>
              <a:rPr spc="-4" dirty="0"/>
              <a:t> </a:t>
            </a:r>
            <a:r>
              <a:rPr dirty="0"/>
              <a:t>the</a:t>
            </a:r>
            <a:r>
              <a:rPr lang="en-US" dirty="0"/>
              <a:t> </a:t>
            </a:r>
            <a:r>
              <a:rPr lang="en-US" spc="-11" dirty="0"/>
              <a:t>environment</a:t>
            </a:r>
            <a:endParaRPr spc="-1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212244-DBAD-8E43-9D2D-9833E3B7E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273796" y="1544776"/>
            <a:ext cx="1210612" cy="437555"/>
          </a:xfrm>
          <a:custGeom>
            <a:avLst/>
            <a:gdLst/>
            <a:ahLst/>
            <a:cxnLst/>
            <a:rect l="l" t="t" r="r" b="b"/>
            <a:pathLst>
              <a:path w="1409700" h="622300">
                <a:moveTo>
                  <a:pt x="0" y="0"/>
                </a:moveTo>
                <a:lnTo>
                  <a:pt x="1409700" y="0"/>
                </a:lnTo>
                <a:lnTo>
                  <a:pt x="1409700" y="622300"/>
                </a:lnTo>
                <a:lnTo>
                  <a:pt x="0" y="6223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4013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3F31A2A-D242-9C48-84F7-6D280B308028}"/>
              </a:ext>
            </a:extLst>
          </p:cNvPr>
          <p:cNvSpPr/>
          <p:nvPr/>
        </p:nvSpPr>
        <p:spPr>
          <a:xfrm>
            <a:off x="3622859" y="2720578"/>
            <a:ext cx="3043824" cy="312661"/>
          </a:xfrm>
          <a:custGeom>
            <a:avLst/>
            <a:gdLst/>
            <a:ahLst/>
            <a:cxnLst/>
            <a:rect l="l" t="t" r="r" b="b"/>
            <a:pathLst>
              <a:path w="1409700" h="622300">
                <a:moveTo>
                  <a:pt x="0" y="0"/>
                </a:moveTo>
                <a:lnTo>
                  <a:pt x="1409700" y="0"/>
                </a:lnTo>
                <a:lnTo>
                  <a:pt x="1409700" y="622300"/>
                </a:lnTo>
                <a:lnTo>
                  <a:pt x="0" y="6223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4013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0CC3DAB1-4833-2844-80A8-95C6DAA2B388}"/>
              </a:ext>
            </a:extLst>
          </p:cNvPr>
          <p:cNvSpPr txBox="1"/>
          <p:nvPr/>
        </p:nvSpPr>
        <p:spPr>
          <a:xfrm>
            <a:off x="10097678" y="2078919"/>
            <a:ext cx="1814383" cy="1279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241" indent="-93312">
              <a:lnSpc>
                <a:spcPts val="1737"/>
              </a:lnSpc>
              <a:buChar char="-"/>
              <a:tabLst>
                <a:tab pos="102688" algn="l"/>
              </a:tabLst>
            </a:pPr>
            <a:r>
              <a:rPr lang="en-US" sz="1547" dirty="0">
                <a:latin typeface="Gill Sans MT"/>
                <a:cs typeface="Gill Sans MT"/>
              </a:rPr>
              <a:t>Shows we have data frame </a:t>
            </a:r>
            <a:r>
              <a:rPr lang="en-US" sz="1547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Gill Sans MT"/>
                <a:cs typeface="Gill Sans MT"/>
              </a:rPr>
              <a:t>mydata</a:t>
            </a:r>
            <a:r>
              <a:rPr lang="en-US" sz="1547" dirty="0">
                <a:solidFill>
                  <a:schemeClr val="tx2">
                    <a:lumMod val="50000"/>
                    <a:lumOff val="50000"/>
                  </a:schemeClr>
                </a:solidFill>
                <a:latin typeface="Gill Sans MT"/>
                <a:cs typeface="Gill Sans MT"/>
              </a:rPr>
              <a:t> </a:t>
            </a:r>
            <a:r>
              <a:rPr lang="en-US" sz="1547" dirty="0">
                <a:latin typeface="Gill Sans MT"/>
                <a:cs typeface="Gill Sans MT"/>
              </a:rPr>
              <a:t>with 1000 observations (people) and 8 variables</a:t>
            </a:r>
          </a:p>
          <a:p>
            <a:pPr>
              <a:spcBef>
                <a:spcPts val="32"/>
              </a:spcBef>
            </a:pPr>
            <a:endParaRPr sz="123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38933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F12AFE-0E04-254C-A0B5-3767A16E8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30" y="1515608"/>
            <a:ext cx="8661400" cy="48895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1440" y="258961"/>
            <a:ext cx="10301473" cy="100501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769355" marR="3572" indent="-1760872">
              <a:lnSpc>
                <a:spcPts val="3867"/>
              </a:lnSpc>
              <a:tabLst>
                <a:tab pos="1457720" algn="l"/>
                <a:tab pos="2402893" algn="l"/>
                <a:tab pos="3560586" algn="l"/>
                <a:tab pos="5171445" algn="l"/>
              </a:tabLst>
            </a:pPr>
            <a:r>
              <a:rPr dirty="0" err="1"/>
              <a:t>Rstud</a:t>
            </a:r>
            <a:r>
              <a:rPr spc="-4" dirty="0" err="1"/>
              <a:t>i</a:t>
            </a:r>
            <a:r>
              <a:rPr dirty="0" err="1"/>
              <a:t>o</a:t>
            </a:r>
            <a:r>
              <a:rPr lang="en-US" dirty="0"/>
              <a:t> </a:t>
            </a:r>
            <a:r>
              <a:rPr dirty="0"/>
              <a:t>g</a:t>
            </a:r>
            <a:r>
              <a:rPr spc="-4" dirty="0"/>
              <a:t>i</a:t>
            </a:r>
            <a:r>
              <a:rPr spc="-70" dirty="0"/>
              <a:t>v</a:t>
            </a:r>
            <a:r>
              <a:rPr dirty="0"/>
              <a:t>es</a:t>
            </a:r>
            <a:r>
              <a:rPr lang="en-US" dirty="0"/>
              <a:t> </a:t>
            </a:r>
            <a:r>
              <a:rPr dirty="0"/>
              <a:t>some</a:t>
            </a:r>
            <a:r>
              <a:rPr spc="-4" dirty="0"/>
              <a:t> </a:t>
            </a:r>
            <a:r>
              <a:rPr dirty="0"/>
              <a:t>summa</a:t>
            </a:r>
            <a:r>
              <a:rPr spc="98" dirty="0"/>
              <a:t>r</a:t>
            </a:r>
            <a:r>
              <a:rPr dirty="0"/>
              <a:t>y</a:t>
            </a:r>
            <a:r>
              <a:rPr lang="en-US" dirty="0"/>
              <a:t> </a:t>
            </a:r>
            <a:r>
              <a:rPr spc="-4" dirty="0"/>
              <a:t>i</a:t>
            </a:r>
            <a:r>
              <a:rPr dirty="0"/>
              <a:t>n</a:t>
            </a:r>
            <a:r>
              <a:rPr spc="-35" dirty="0"/>
              <a:t>f</a:t>
            </a:r>
            <a:r>
              <a:rPr dirty="0"/>
              <a:t>ormat</a:t>
            </a:r>
            <a:r>
              <a:rPr spc="-4" dirty="0"/>
              <a:t>i</a:t>
            </a:r>
            <a:r>
              <a:rPr dirty="0"/>
              <a:t>on about</a:t>
            </a:r>
            <a:r>
              <a:rPr spc="-4" dirty="0"/>
              <a:t> </a:t>
            </a:r>
            <a:r>
              <a:rPr dirty="0"/>
              <a:t>the</a:t>
            </a:r>
            <a:r>
              <a:rPr lang="en-US" dirty="0"/>
              <a:t> </a:t>
            </a:r>
            <a:r>
              <a:rPr lang="en-US" spc="-11" dirty="0"/>
              <a:t>environment</a:t>
            </a:r>
            <a:endParaRPr spc="-1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212244-DBAD-8E43-9D2D-9833E3B7E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273796" y="1544776"/>
            <a:ext cx="1210612" cy="437555"/>
          </a:xfrm>
          <a:custGeom>
            <a:avLst/>
            <a:gdLst/>
            <a:ahLst/>
            <a:cxnLst/>
            <a:rect l="l" t="t" r="r" b="b"/>
            <a:pathLst>
              <a:path w="1409700" h="622300">
                <a:moveTo>
                  <a:pt x="0" y="0"/>
                </a:moveTo>
                <a:lnTo>
                  <a:pt x="1409700" y="0"/>
                </a:lnTo>
                <a:lnTo>
                  <a:pt x="1409700" y="622300"/>
                </a:lnTo>
                <a:lnTo>
                  <a:pt x="0" y="6223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4013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A9E464A1-12A7-B24C-8496-F3131CD13A58}"/>
              </a:ext>
            </a:extLst>
          </p:cNvPr>
          <p:cNvSpPr/>
          <p:nvPr/>
        </p:nvSpPr>
        <p:spPr>
          <a:xfrm>
            <a:off x="1273796" y="3441481"/>
            <a:ext cx="8365967" cy="312661"/>
          </a:xfrm>
          <a:custGeom>
            <a:avLst/>
            <a:gdLst/>
            <a:ahLst/>
            <a:cxnLst/>
            <a:rect l="l" t="t" r="r" b="b"/>
            <a:pathLst>
              <a:path w="1409700" h="622300">
                <a:moveTo>
                  <a:pt x="0" y="0"/>
                </a:moveTo>
                <a:lnTo>
                  <a:pt x="1409700" y="0"/>
                </a:lnTo>
                <a:lnTo>
                  <a:pt x="1409700" y="622300"/>
                </a:lnTo>
                <a:lnTo>
                  <a:pt x="0" y="6223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4013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81B479AB-2F07-8948-ACA9-E448757F0379}"/>
              </a:ext>
            </a:extLst>
          </p:cNvPr>
          <p:cNvSpPr txBox="1"/>
          <p:nvPr/>
        </p:nvSpPr>
        <p:spPr>
          <a:xfrm>
            <a:off x="10309891" y="2757866"/>
            <a:ext cx="1604113" cy="10613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241" indent="-93312">
              <a:lnSpc>
                <a:spcPts val="1737"/>
              </a:lnSpc>
              <a:buChar char="-"/>
              <a:tabLst>
                <a:tab pos="102688" algn="l"/>
              </a:tabLst>
            </a:pPr>
            <a:r>
              <a:rPr lang="en-US" sz="1547" dirty="0">
                <a:latin typeface="Gill Sans MT"/>
                <a:cs typeface="Gill Sans MT"/>
              </a:rPr>
              <a:t>Shows that </a:t>
            </a:r>
            <a:r>
              <a:rPr lang="en-US" sz="1547" dirty="0">
                <a:solidFill>
                  <a:schemeClr val="tx2">
                    <a:lumMod val="50000"/>
                    <a:lumOff val="50000"/>
                  </a:schemeClr>
                </a:solidFill>
                <a:latin typeface="Gill Sans MT"/>
                <a:cs typeface="Gill Sans MT"/>
              </a:rPr>
              <a:t>BMI</a:t>
            </a:r>
            <a:r>
              <a:rPr sz="1547" dirty="0">
                <a:solidFill>
                  <a:srgbClr val="0433FF"/>
                </a:solidFill>
                <a:latin typeface="Gill Sans MT"/>
                <a:cs typeface="Gill Sans MT"/>
              </a:rPr>
              <a:t> </a:t>
            </a:r>
            <a:r>
              <a:rPr sz="1547" dirty="0">
                <a:latin typeface="Gill Sans MT"/>
                <a:cs typeface="Gill Sans MT"/>
              </a:rPr>
              <a:t>i</a:t>
            </a:r>
            <a:r>
              <a:rPr lang="en-US" sz="1547" dirty="0">
                <a:latin typeface="Gill Sans MT"/>
                <a:cs typeface="Gill Sans MT"/>
              </a:rPr>
              <a:t>nside the data frame </a:t>
            </a:r>
            <a:r>
              <a:rPr lang="en-US" sz="1547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Gill Sans MT"/>
                <a:cs typeface="Gill Sans MT"/>
              </a:rPr>
              <a:t>mydata</a:t>
            </a:r>
            <a:r>
              <a:rPr sz="1547" spc="-42" dirty="0">
                <a:latin typeface="Gill Sans MT"/>
                <a:cs typeface="Gill Sans MT"/>
              </a:rPr>
              <a:t> </a:t>
            </a:r>
            <a:r>
              <a:rPr sz="1547" spc="-4" dirty="0">
                <a:latin typeface="Gill Sans MT"/>
                <a:cs typeface="Gill Sans MT"/>
              </a:rPr>
              <a:t>numeric</a:t>
            </a:r>
            <a:endParaRPr sz="1547" dirty="0">
              <a:latin typeface="Gill Sans MT"/>
              <a:cs typeface="Gill Sans MT"/>
            </a:endParaRPr>
          </a:p>
          <a:p>
            <a:pPr>
              <a:spcBef>
                <a:spcPts val="32"/>
              </a:spcBef>
            </a:pPr>
            <a:endParaRPr sz="123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23140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F12AFE-0E04-254C-A0B5-3767A16E8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30" y="980771"/>
            <a:ext cx="8661400" cy="48895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1440" y="258961"/>
            <a:ext cx="10301473" cy="50488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769355" marR="3572" indent="-1760872">
              <a:lnSpc>
                <a:spcPts val="3867"/>
              </a:lnSpc>
              <a:tabLst>
                <a:tab pos="1457720" algn="l"/>
                <a:tab pos="2402893" algn="l"/>
                <a:tab pos="3560586" algn="l"/>
                <a:tab pos="5171445" algn="l"/>
              </a:tabLst>
            </a:pPr>
            <a:r>
              <a:rPr lang="en-US" spc="-4" dirty="0"/>
              <a:t>(R </a:t>
            </a:r>
            <a:r>
              <a:rPr lang="en-US" dirty="0"/>
              <a:t>commands	to do the same</a:t>
            </a:r>
            <a:r>
              <a:rPr lang="en-US" spc="-56" dirty="0"/>
              <a:t> </a:t>
            </a:r>
            <a:r>
              <a:rPr lang="en-US" spc="-4" dirty="0"/>
              <a:t>thing)</a:t>
            </a:r>
            <a:endParaRPr spc="-1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212244-DBAD-8E43-9D2D-9833E3B7E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273796" y="1009939"/>
            <a:ext cx="1210612" cy="437555"/>
          </a:xfrm>
          <a:custGeom>
            <a:avLst/>
            <a:gdLst/>
            <a:ahLst/>
            <a:cxnLst/>
            <a:rect l="l" t="t" r="r" b="b"/>
            <a:pathLst>
              <a:path w="1409700" h="622300">
                <a:moveTo>
                  <a:pt x="0" y="0"/>
                </a:moveTo>
                <a:lnTo>
                  <a:pt x="1409700" y="0"/>
                </a:lnTo>
                <a:lnTo>
                  <a:pt x="1409700" y="622300"/>
                </a:lnTo>
                <a:lnTo>
                  <a:pt x="0" y="6223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4013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A9E464A1-12A7-B24C-8496-F3131CD13A58}"/>
              </a:ext>
            </a:extLst>
          </p:cNvPr>
          <p:cNvSpPr/>
          <p:nvPr/>
        </p:nvSpPr>
        <p:spPr>
          <a:xfrm>
            <a:off x="1273796" y="2906644"/>
            <a:ext cx="8365967" cy="312661"/>
          </a:xfrm>
          <a:custGeom>
            <a:avLst/>
            <a:gdLst/>
            <a:ahLst/>
            <a:cxnLst/>
            <a:rect l="l" t="t" r="r" b="b"/>
            <a:pathLst>
              <a:path w="1409700" h="622300">
                <a:moveTo>
                  <a:pt x="0" y="0"/>
                </a:moveTo>
                <a:lnTo>
                  <a:pt x="1409700" y="0"/>
                </a:lnTo>
                <a:lnTo>
                  <a:pt x="1409700" y="622300"/>
                </a:lnTo>
                <a:lnTo>
                  <a:pt x="0" y="6223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4013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294238BA-A61C-AF41-B2E3-E83BC98DD88D}"/>
              </a:ext>
            </a:extLst>
          </p:cNvPr>
          <p:cNvSpPr txBox="1"/>
          <p:nvPr/>
        </p:nvSpPr>
        <p:spPr>
          <a:xfrm>
            <a:off x="2706426" y="6004215"/>
            <a:ext cx="2103367" cy="4302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ts val="1687"/>
              </a:lnSpc>
              <a:spcBef>
                <a:spcPts val="14"/>
              </a:spcBef>
              <a:tabLst>
                <a:tab pos="201357" algn="l"/>
              </a:tabLst>
            </a:pPr>
            <a:r>
              <a:rPr sz="1266" dirty="0">
                <a:latin typeface="Courier New"/>
                <a:cs typeface="Courier New"/>
              </a:rPr>
              <a:t>&gt;</a:t>
            </a:r>
            <a:r>
              <a:rPr lang="en-US" sz="1266" dirty="0">
                <a:latin typeface="Courier New"/>
                <a:cs typeface="Courier New"/>
              </a:rPr>
              <a:t> </a:t>
            </a:r>
            <a:r>
              <a:rPr sz="1266" dirty="0">
                <a:solidFill>
                  <a:srgbClr val="0433FF"/>
                </a:solidFill>
                <a:latin typeface="Courier New"/>
                <a:cs typeface="Courier New"/>
              </a:rPr>
              <a:t>class(</a:t>
            </a:r>
            <a:r>
              <a:rPr lang="en-US" sz="1266" dirty="0" err="1">
                <a:solidFill>
                  <a:srgbClr val="0433FF"/>
                </a:solidFill>
                <a:latin typeface="Courier New"/>
                <a:cs typeface="Courier New"/>
              </a:rPr>
              <a:t>mydata$BMI</a:t>
            </a:r>
            <a:r>
              <a:rPr sz="1266" dirty="0">
                <a:solidFill>
                  <a:srgbClr val="0433FF"/>
                </a:solidFill>
                <a:latin typeface="Courier New"/>
                <a:cs typeface="Courier New"/>
              </a:rPr>
              <a:t>)  </a:t>
            </a:r>
            <a:r>
              <a:rPr sz="1266" spc="-4" dirty="0">
                <a:latin typeface="Courier New"/>
                <a:cs typeface="Courier New"/>
              </a:rPr>
              <a:t>[1]</a:t>
            </a:r>
            <a:r>
              <a:rPr sz="1266" spc="-67" dirty="0">
                <a:latin typeface="Courier New"/>
                <a:cs typeface="Courier New"/>
              </a:rPr>
              <a:t> </a:t>
            </a:r>
            <a:r>
              <a:rPr sz="1266" dirty="0">
                <a:latin typeface="Courier New"/>
                <a:cs typeface="Courier New"/>
              </a:rPr>
              <a:t>"numeric"</a:t>
            </a: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0CB92D3B-A1A5-D642-9BED-D87F8768AEF8}"/>
              </a:ext>
            </a:extLst>
          </p:cNvPr>
          <p:cNvSpPr/>
          <p:nvPr/>
        </p:nvSpPr>
        <p:spPr>
          <a:xfrm>
            <a:off x="2343470" y="5614860"/>
            <a:ext cx="2830711" cy="1053929"/>
          </a:xfrm>
          <a:custGeom>
            <a:avLst/>
            <a:gdLst/>
            <a:ahLst/>
            <a:cxnLst/>
            <a:rect l="l" t="t" r="r" b="b"/>
            <a:pathLst>
              <a:path w="4025900" h="2552700">
                <a:moveTo>
                  <a:pt x="0" y="0"/>
                </a:moveTo>
                <a:lnTo>
                  <a:pt x="4025900" y="0"/>
                </a:lnTo>
                <a:lnTo>
                  <a:pt x="4025900" y="2552700"/>
                </a:lnTo>
                <a:lnTo>
                  <a:pt x="0" y="2552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4013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20943591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2828A5-EBB5-E24D-AABD-D2F1EDC44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593" y="1647278"/>
            <a:ext cx="8661400" cy="48895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9868" y="330399"/>
            <a:ext cx="10058399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3406555" algn="l"/>
                <a:tab pos="5040183" algn="l"/>
              </a:tabLst>
            </a:pPr>
            <a:r>
              <a:rPr dirty="0"/>
              <a:t>De</a:t>
            </a:r>
            <a:r>
              <a:rPr spc="-4" dirty="0"/>
              <a:t>l</a:t>
            </a:r>
            <a:r>
              <a:rPr dirty="0"/>
              <a:t>ete</a:t>
            </a:r>
            <a:r>
              <a:rPr spc="-4" dirty="0"/>
              <a:t> </a:t>
            </a:r>
            <a:r>
              <a:rPr lang="en-US" dirty="0"/>
              <a:t>everything </a:t>
            </a:r>
            <a:r>
              <a:rPr dirty="0"/>
              <a:t>f</a:t>
            </a:r>
            <a:r>
              <a:rPr spc="-84" dirty="0"/>
              <a:t>r</a:t>
            </a:r>
            <a:r>
              <a:rPr dirty="0"/>
              <a:t>om</a:t>
            </a:r>
            <a:r>
              <a:rPr spc="-4" dirty="0"/>
              <a:t> </a:t>
            </a:r>
            <a:r>
              <a:rPr dirty="0"/>
              <a:t>the</a:t>
            </a:r>
            <a:r>
              <a:rPr lang="en-US" dirty="0"/>
              <a:t> </a:t>
            </a:r>
            <a:r>
              <a:rPr lang="en-US" spc="-70" dirty="0"/>
              <a:t>environment</a:t>
            </a:r>
            <a:r>
              <a:rPr dirty="0"/>
              <a:t>?</a:t>
            </a:r>
          </a:p>
        </p:txBody>
      </p:sp>
      <p:sp>
        <p:nvSpPr>
          <p:cNvPr id="4" name="object 4"/>
          <p:cNvSpPr/>
          <p:nvPr/>
        </p:nvSpPr>
        <p:spPr>
          <a:xfrm flipH="1">
            <a:off x="3502322" y="2017044"/>
            <a:ext cx="298734" cy="326797"/>
          </a:xfrm>
          <a:custGeom>
            <a:avLst/>
            <a:gdLst/>
            <a:ahLst/>
            <a:cxnLst/>
            <a:rect l="l" t="t" r="r" b="b"/>
            <a:pathLst>
              <a:path w="698500" h="723900">
                <a:moveTo>
                  <a:pt x="0" y="0"/>
                </a:moveTo>
                <a:lnTo>
                  <a:pt x="698500" y="0"/>
                </a:lnTo>
                <a:lnTo>
                  <a:pt x="6985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324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 txBox="1"/>
          <p:nvPr/>
        </p:nvSpPr>
        <p:spPr>
          <a:xfrm>
            <a:off x="1629354" y="1134317"/>
            <a:ext cx="3507581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4887" marR="3572" indent="-726404">
              <a:lnSpc>
                <a:spcPts val="1969"/>
              </a:lnSpc>
            </a:pPr>
            <a:r>
              <a:rPr sz="1687" dirty="0">
                <a:latin typeface="Gill Sans MT"/>
                <a:cs typeface="Gill Sans MT"/>
              </a:rPr>
              <a:t>Click </a:t>
            </a:r>
            <a:r>
              <a:rPr sz="1687" spc="-11" dirty="0">
                <a:latin typeface="Gill Sans MT"/>
                <a:cs typeface="Gill Sans MT"/>
              </a:rPr>
              <a:t>here (you </a:t>
            </a:r>
            <a:r>
              <a:rPr sz="1687" dirty="0">
                <a:latin typeface="Gill Sans MT"/>
                <a:cs typeface="Gill Sans MT"/>
              </a:rPr>
              <a:t>will be </a:t>
            </a:r>
            <a:r>
              <a:rPr sz="1687" spc="-11" dirty="0">
                <a:latin typeface="Gill Sans MT"/>
                <a:cs typeface="Gill Sans MT"/>
              </a:rPr>
              <a:t>asked </a:t>
            </a:r>
            <a:r>
              <a:rPr sz="1687" dirty="0">
                <a:latin typeface="Gill Sans MT"/>
                <a:cs typeface="Gill Sans MT"/>
              </a:rPr>
              <a:t>to</a:t>
            </a:r>
            <a:r>
              <a:rPr sz="1687" spc="-35" dirty="0">
                <a:latin typeface="Gill Sans MT"/>
                <a:cs typeface="Gill Sans MT"/>
              </a:rPr>
              <a:t> </a:t>
            </a:r>
            <a:r>
              <a:rPr sz="1687" spc="7" dirty="0">
                <a:latin typeface="Gill Sans MT"/>
                <a:cs typeface="Gill Sans MT"/>
              </a:rPr>
              <a:t>confirm  </a:t>
            </a:r>
            <a:r>
              <a:rPr sz="1687" spc="-11" dirty="0">
                <a:latin typeface="Gill Sans MT"/>
                <a:cs typeface="Gill Sans MT"/>
              </a:rPr>
              <a:t>before </a:t>
            </a:r>
            <a:r>
              <a:rPr sz="1687" spc="-4" dirty="0">
                <a:latin typeface="Gill Sans MT"/>
                <a:cs typeface="Gill Sans MT"/>
              </a:rPr>
              <a:t>deletion</a:t>
            </a:r>
            <a:r>
              <a:rPr sz="1687" spc="-25" dirty="0">
                <a:latin typeface="Gill Sans MT"/>
                <a:cs typeface="Gill Sans MT"/>
              </a:rPr>
              <a:t> </a:t>
            </a:r>
            <a:r>
              <a:rPr sz="1687" dirty="0">
                <a:latin typeface="Gill Sans MT"/>
                <a:cs typeface="Gill Sans MT"/>
              </a:rPr>
              <a:t>occurs)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30BB83-7E17-3348-B04F-EB95AE211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2024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6F5FD9E-AA7F-604F-811F-0B346C98C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965" y="984250"/>
            <a:ext cx="8661400" cy="48895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3644" y="330399"/>
            <a:ext cx="9369468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1587642" algn="l"/>
                <a:tab pos="5537102" algn="l"/>
              </a:tabLst>
            </a:pPr>
            <a:r>
              <a:rPr dirty="0"/>
              <a:t>De</a:t>
            </a:r>
            <a:r>
              <a:rPr spc="-4" dirty="0"/>
              <a:t>l</a:t>
            </a:r>
            <a:r>
              <a:rPr dirty="0"/>
              <a:t>et</a:t>
            </a:r>
            <a:r>
              <a:rPr spc="-4" dirty="0"/>
              <a:t>i</a:t>
            </a:r>
            <a:r>
              <a:rPr dirty="0"/>
              <a:t>ng</a:t>
            </a:r>
            <a:r>
              <a:rPr lang="en-US" dirty="0"/>
              <a:t> </a:t>
            </a:r>
            <a:r>
              <a:rPr spc="-4" dirty="0"/>
              <a:t>j</a:t>
            </a:r>
            <a:r>
              <a:rPr dirty="0"/>
              <a:t>ust</a:t>
            </a:r>
            <a:r>
              <a:rPr spc="-4" dirty="0"/>
              <a:t> </a:t>
            </a:r>
            <a:r>
              <a:rPr dirty="0"/>
              <a:t>one</a:t>
            </a:r>
            <a:r>
              <a:rPr spc="-4" dirty="0"/>
              <a:t> </a:t>
            </a:r>
            <a:r>
              <a:rPr dirty="0"/>
              <a:t>var</a:t>
            </a:r>
            <a:r>
              <a:rPr spc="-4" dirty="0"/>
              <a:t>i</a:t>
            </a:r>
            <a:r>
              <a:rPr dirty="0"/>
              <a:t>ab</a:t>
            </a:r>
            <a:r>
              <a:rPr spc="-4" dirty="0"/>
              <a:t>l</a:t>
            </a:r>
            <a:r>
              <a:rPr dirty="0"/>
              <a:t>e</a:t>
            </a:r>
            <a:r>
              <a:rPr spc="-4" dirty="0"/>
              <a:t> </a:t>
            </a:r>
            <a:r>
              <a:rPr dirty="0"/>
              <a:t>us</a:t>
            </a:r>
            <a:r>
              <a:rPr spc="-4" dirty="0"/>
              <a:t>i</a:t>
            </a:r>
            <a:r>
              <a:rPr dirty="0"/>
              <a:t>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NULL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8791" y="1007507"/>
            <a:ext cx="962174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250" spc="-7" dirty="0">
                <a:latin typeface="Gill Sans MT"/>
                <a:cs typeface="Gill Sans MT"/>
              </a:rPr>
              <a:t>before...</a:t>
            </a:r>
            <a:endParaRPr sz="2250" dirty="0">
              <a:latin typeface="Gill Sans MT"/>
              <a:cs typeface="Gill Sans M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D1ABC-D0B9-9749-9523-2B3755EBB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10" name="object 6">
            <a:extLst>
              <a:ext uri="{FF2B5EF4-FFF2-40B4-BE49-F238E27FC236}">
                <a16:creationId xmlns:a16="http://schemas.microsoft.com/office/drawing/2014/main" id="{6B234B02-1B53-F745-A2AD-3D8237BBF7D0}"/>
              </a:ext>
            </a:extLst>
          </p:cNvPr>
          <p:cNvSpPr txBox="1"/>
          <p:nvPr/>
        </p:nvSpPr>
        <p:spPr>
          <a:xfrm>
            <a:off x="1119243" y="6165897"/>
            <a:ext cx="2181340" cy="2122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ts val="1687"/>
              </a:lnSpc>
              <a:spcBef>
                <a:spcPts val="14"/>
              </a:spcBef>
              <a:tabLst>
                <a:tab pos="201357" algn="l"/>
              </a:tabLst>
            </a:pPr>
            <a:r>
              <a:rPr sz="1266" dirty="0">
                <a:latin typeface="Courier New"/>
                <a:cs typeface="Courier New"/>
              </a:rPr>
              <a:t>&gt;</a:t>
            </a:r>
            <a:r>
              <a:rPr lang="en-US" sz="1266" dirty="0">
                <a:latin typeface="Courier New"/>
                <a:cs typeface="Courier New"/>
              </a:rPr>
              <a:t> </a:t>
            </a:r>
            <a:r>
              <a:rPr lang="en-US" sz="1266" dirty="0" err="1">
                <a:solidFill>
                  <a:srgbClr val="0433FF"/>
                </a:solidFill>
                <a:latin typeface="Courier New"/>
                <a:cs typeface="Courier New"/>
              </a:rPr>
              <a:t>mydata$BMI</a:t>
            </a:r>
            <a:r>
              <a:rPr lang="en-US" sz="1266" dirty="0">
                <a:solidFill>
                  <a:srgbClr val="0433FF"/>
                </a:solidFill>
                <a:latin typeface="Courier New"/>
                <a:cs typeface="Courier New"/>
              </a:rPr>
              <a:t>&lt;-NULL</a:t>
            </a:r>
            <a:endParaRPr sz="1266" dirty="0">
              <a:latin typeface="Courier New"/>
              <a:cs typeface="Courier New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A658FB2F-82C0-9646-8CC5-6194AD580CB5}"/>
              </a:ext>
            </a:extLst>
          </p:cNvPr>
          <p:cNvSpPr/>
          <p:nvPr/>
        </p:nvSpPr>
        <p:spPr>
          <a:xfrm>
            <a:off x="978791" y="5897007"/>
            <a:ext cx="2462244" cy="837280"/>
          </a:xfrm>
          <a:custGeom>
            <a:avLst/>
            <a:gdLst/>
            <a:ahLst/>
            <a:cxnLst/>
            <a:rect l="l" t="t" r="r" b="b"/>
            <a:pathLst>
              <a:path w="4025900" h="2552700">
                <a:moveTo>
                  <a:pt x="0" y="0"/>
                </a:moveTo>
                <a:lnTo>
                  <a:pt x="4025900" y="0"/>
                </a:lnTo>
                <a:lnTo>
                  <a:pt x="4025900" y="2552700"/>
                </a:lnTo>
                <a:lnTo>
                  <a:pt x="0" y="2552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4013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CFFF5E95-2234-BB45-B576-8EB20626E442}"/>
              </a:ext>
            </a:extLst>
          </p:cNvPr>
          <p:cNvSpPr txBox="1"/>
          <p:nvPr/>
        </p:nvSpPr>
        <p:spPr>
          <a:xfrm>
            <a:off x="3765289" y="5258729"/>
            <a:ext cx="6007100" cy="1460527"/>
          </a:xfrm>
          <a:prstGeom prst="rect">
            <a:avLst/>
          </a:prstGeom>
          <a:ln w="38100">
            <a:solidFill>
              <a:srgbClr val="E32400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332105" marR="437515" indent="53340" algn="just">
              <a:lnSpc>
                <a:spcPts val="2800"/>
              </a:lnSpc>
              <a:spcBef>
                <a:spcPts val="459"/>
              </a:spcBef>
            </a:pPr>
            <a:r>
              <a:rPr dirty="0">
                <a:solidFill>
                  <a:srgbClr val="0061FF"/>
                </a:solidFill>
                <a:latin typeface="Gill Sans MT"/>
                <a:cs typeface="Gill Sans MT"/>
              </a:rPr>
              <a:t>NULL </a:t>
            </a:r>
            <a:r>
              <a:rPr dirty="0">
                <a:latin typeface="Gill Sans MT"/>
                <a:cs typeface="Gill Sans MT"/>
              </a:rPr>
              <a:t>is a special “value” in R that means  “this variable does not exist” or “it has</a:t>
            </a:r>
            <a:r>
              <a:rPr spc="-340" dirty="0">
                <a:latin typeface="Gill Sans MT"/>
                <a:cs typeface="Gill Sans MT"/>
              </a:rPr>
              <a:t> </a:t>
            </a:r>
            <a:r>
              <a:rPr dirty="0">
                <a:latin typeface="Gill Sans MT"/>
                <a:cs typeface="Gill Sans MT"/>
              </a:rPr>
              <a:t>no  value”. It is </a:t>
            </a:r>
            <a:r>
              <a:rPr spc="-10" dirty="0">
                <a:latin typeface="Gill Sans MT"/>
                <a:cs typeface="Gill Sans MT"/>
              </a:rPr>
              <a:t>different </a:t>
            </a:r>
            <a:r>
              <a:rPr dirty="0">
                <a:latin typeface="Gill Sans MT"/>
                <a:cs typeface="Gill Sans MT"/>
              </a:rPr>
              <a:t>to </a:t>
            </a:r>
            <a:r>
              <a:rPr spc="-5" dirty="0">
                <a:solidFill>
                  <a:srgbClr val="0061FF"/>
                </a:solidFill>
                <a:latin typeface="Gill Sans MT"/>
                <a:cs typeface="Gill Sans MT"/>
              </a:rPr>
              <a:t>NA</a:t>
            </a:r>
            <a:r>
              <a:rPr spc="-5" dirty="0">
                <a:latin typeface="Gill Sans MT"/>
                <a:cs typeface="Gill Sans MT"/>
              </a:rPr>
              <a:t>, </a:t>
            </a:r>
            <a:r>
              <a:rPr dirty="0">
                <a:latin typeface="Gill Sans MT"/>
                <a:cs typeface="Gill Sans MT"/>
              </a:rPr>
              <a:t>which means  “the variable exists </a:t>
            </a:r>
            <a:r>
              <a:rPr spc="-5" dirty="0">
                <a:latin typeface="Gill Sans MT"/>
                <a:cs typeface="Gill Sans MT"/>
              </a:rPr>
              <a:t>(and </a:t>
            </a:r>
            <a:r>
              <a:rPr dirty="0">
                <a:latin typeface="Gill Sans MT"/>
                <a:cs typeface="Gill Sans MT"/>
              </a:rPr>
              <a:t>in principle has a  </a:t>
            </a:r>
            <a:r>
              <a:rPr spc="-5" dirty="0">
                <a:latin typeface="Gill Sans MT"/>
                <a:cs typeface="Gill Sans MT"/>
              </a:rPr>
              <a:t>value), </a:t>
            </a:r>
            <a:r>
              <a:rPr dirty="0">
                <a:latin typeface="Gill Sans MT"/>
                <a:cs typeface="Gill Sans MT"/>
              </a:rPr>
              <a:t>but tha</a:t>
            </a:r>
            <a:r>
              <a:rPr lang="en-US" dirty="0">
                <a:latin typeface="Gill Sans MT"/>
                <a:cs typeface="Gill Sans MT"/>
              </a:rPr>
              <a:t>t</a:t>
            </a:r>
            <a:r>
              <a:rPr dirty="0">
                <a:latin typeface="Gill Sans MT"/>
                <a:cs typeface="Gill Sans MT"/>
              </a:rPr>
              <a:t> value is</a:t>
            </a:r>
            <a:r>
              <a:rPr spc="-254" dirty="0">
                <a:latin typeface="Gill Sans MT"/>
                <a:cs typeface="Gill Sans MT"/>
              </a:rPr>
              <a:t> </a:t>
            </a:r>
            <a:r>
              <a:rPr spc="-5" dirty="0">
                <a:latin typeface="Gill Sans MT"/>
                <a:cs typeface="Gill Sans MT"/>
              </a:rPr>
              <a:t>missing/unknown”</a:t>
            </a:r>
            <a:endParaRPr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1992046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6F5FD9E-AA7F-604F-811F-0B346C98C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965" y="984250"/>
            <a:ext cx="8661400" cy="48895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3644" y="330399"/>
            <a:ext cx="9369468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1587642" algn="l"/>
                <a:tab pos="5537102" algn="l"/>
              </a:tabLst>
            </a:pPr>
            <a:r>
              <a:rPr dirty="0"/>
              <a:t>De</a:t>
            </a:r>
            <a:r>
              <a:rPr spc="-4" dirty="0"/>
              <a:t>l</a:t>
            </a:r>
            <a:r>
              <a:rPr dirty="0"/>
              <a:t>et</a:t>
            </a:r>
            <a:r>
              <a:rPr spc="-4" dirty="0"/>
              <a:t>i</a:t>
            </a:r>
            <a:r>
              <a:rPr dirty="0"/>
              <a:t>ng</a:t>
            </a:r>
            <a:r>
              <a:rPr lang="en-US" dirty="0"/>
              <a:t> </a:t>
            </a:r>
            <a:r>
              <a:rPr spc="-4" dirty="0"/>
              <a:t>j</a:t>
            </a:r>
            <a:r>
              <a:rPr dirty="0"/>
              <a:t>ust</a:t>
            </a:r>
            <a:r>
              <a:rPr spc="-4" dirty="0"/>
              <a:t> </a:t>
            </a:r>
            <a:r>
              <a:rPr dirty="0"/>
              <a:t>one</a:t>
            </a:r>
            <a:r>
              <a:rPr spc="-4" dirty="0"/>
              <a:t> </a:t>
            </a:r>
            <a:r>
              <a:rPr dirty="0"/>
              <a:t>var</a:t>
            </a:r>
            <a:r>
              <a:rPr spc="-4" dirty="0"/>
              <a:t>i</a:t>
            </a:r>
            <a:r>
              <a:rPr dirty="0"/>
              <a:t>ab</a:t>
            </a:r>
            <a:r>
              <a:rPr spc="-4" dirty="0"/>
              <a:t>l</a:t>
            </a:r>
            <a:r>
              <a:rPr dirty="0"/>
              <a:t>e</a:t>
            </a:r>
            <a:r>
              <a:rPr spc="-4" dirty="0"/>
              <a:t> </a:t>
            </a:r>
            <a:r>
              <a:rPr dirty="0"/>
              <a:t>us</a:t>
            </a:r>
            <a:r>
              <a:rPr spc="-4" dirty="0"/>
              <a:t>i</a:t>
            </a:r>
            <a:r>
              <a:rPr dirty="0"/>
              <a:t>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NULL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8791" y="1007507"/>
            <a:ext cx="962174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250" spc="-7" dirty="0">
                <a:latin typeface="Gill Sans MT"/>
                <a:cs typeface="Gill Sans MT"/>
              </a:rPr>
              <a:t>before...</a:t>
            </a:r>
            <a:endParaRPr sz="2250" dirty="0">
              <a:latin typeface="Gill Sans MT"/>
              <a:cs typeface="Gill Sans M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D1ABC-D0B9-9749-9523-2B3755EBB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10" name="object 6">
            <a:extLst>
              <a:ext uri="{FF2B5EF4-FFF2-40B4-BE49-F238E27FC236}">
                <a16:creationId xmlns:a16="http://schemas.microsoft.com/office/drawing/2014/main" id="{6B234B02-1B53-F745-A2AD-3D8237BBF7D0}"/>
              </a:ext>
            </a:extLst>
          </p:cNvPr>
          <p:cNvSpPr txBox="1"/>
          <p:nvPr/>
        </p:nvSpPr>
        <p:spPr>
          <a:xfrm>
            <a:off x="1119243" y="6165897"/>
            <a:ext cx="2181340" cy="2122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ts val="1687"/>
              </a:lnSpc>
              <a:spcBef>
                <a:spcPts val="14"/>
              </a:spcBef>
              <a:tabLst>
                <a:tab pos="201357" algn="l"/>
              </a:tabLst>
            </a:pPr>
            <a:r>
              <a:rPr sz="1266" dirty="0">
                <a:latin typeface="Courier New"/>
                <a:cs typeface="Courier New"/>
              </a:rPr>
              <a:t>&gt;</a:t>
            </a:r>
            <a:r>
              <a:rPr lang="en-US" sz="1266" dirty="0">
                <a:latin typeface="Courier New"/>
                <a:cs typeface="Courier New"/>
              </a:rPr>
              <a:t> </a:t>
            </a:r>
            <a:r>
              <a:rPr lang="en-US" sz="1266" dirty="0" err="1">
                <a:solidFill>
                  <a:srgbClr val="0433FF"/>
                </a:solidFill>
                <a:latin typeface="Courier New"/>
                <a:cs typeface="Courier New"/>
              </a:rPr>
              <a:t>mydata$BMI</a:t>
            </a:r>
            <a:r>
              <a:rPr lang="en-US" sz="1266" dirty="0">
                <a:solidFill>
                  <a:srgbClr val="0433FF"/>
                </a:solidFill>
                <a:latin typeface="Courier New"/>
                <a:cs typeface="Courier New"/>
              </a:rPr>
              <a:t>&lt;-NULL</a:t>
            </a:r>
            <a:endParaRPr sz="1266" dirty="0">
              <a:latin typeface="Courier New"/>
              <a:cs typeface="Courier New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A658FB2F-82C0-9646-8CC5-6194AD580CB5}"/>
              </a:ext>
            </a:extLst>
          </p:cNvPr>
          <p:cNvSpPr/>
          <p:nvPr/>
        </p:nvSpPr>
        <p:spPr>
          <a:xfrm>
            <a:off x="978791" y="5897007"/>
            <a:ext cx="2462244" cy="837280"/>
          </a:xfrm>
          <a:custGeom>
            <a:avLst/>
            <a:gdLst/>
            <a:ahLst/>
            <a:cxnLst/>
            <a:rect l="l" t="t" r="r" b="b"/>
            <a:pathLst>
              <a:path w="4025900" h="2552700">
                <a:moveTo>
                  <a:pt x="0" y="0"/>
                </a:moveTo>
                <a:lnTo>
                  <a:pt x="4025900" y="0"/>
                </a:lnTo>
                <a:lnTo>
                  <a:pt x="4025900" y="2552700"/>
                </a:lnTo>
                <a:lnTo>
                  <a:pt x="0" y="2552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4013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CFFF5E95-2234-BB45-B576-8EB20626E442}"/>
              </a:ext>
            </a:extLst>
          </p:cNvPr>
          <p:cNvSpPr txBox="1"/>
          <p:nvPr/>
        </p:nvSpPr>
        <p:spPr>
          <a:xfrm>
            <a:off x="3765289" y="5258729"/>
            <a:ext cx="6007100" cy="1460527"/>
          </a:xfrm>
          <a:prstGeom prst="rect">
            <a:avLst/>
          </a:prstGeom>
          <a:ln w="38100">
            <a:solidFill>
              <a:srgbClr val="E32400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332105" marR="437515" indent="53340" algn="just">
              <a:lnSpc>
                <a:spcPts val="2800"/>
              </a:lnSpc>
              <a:spcBef>
                <a:spcPts val="459"/>
              </a:spcBef>
            </a:pPr>
            <a:r>
              <a:rPr dirty="0">
                <a:solidFill>
                  <a:srgbClr val="0061FF"/>
                </a:solidFill>
                <a:latin typeface="Gill Sans MT"/>
                <a:cs typeface="Gill Sans MT"/>
              </a:rPr>
              <a:t>NULL </a:t>
            </a:r>
            <a:r>
              <a:rPr dirty="0">
                <a:latin typeface="Gill Sans MT"/>
                <a:cs typeface="Gill Sans MT"/>
              </a:rPr>
              <a:t>is a special “value” in R that means  “this variable does not exist” or “it has</a:t>
            </a:r>
            <a:r>
              <a:rPr spc="-340" dirty="0">
                <a:latin typeface="Gill Sans MT"/>
                <a:cs typeface="Gill Sans MT"/>
              </a:rPr>
              <a:t> </a:t>
            </a:r>
            <a:r>
              <a:rPr dirty="0">
                <a:latin typeface="Gill Sans MT"/>
                <a:cs typeface="Gill Sans MT"/>
              </a:rPr>
              <a:t>no  value”. It is </a:t>
            </a:r>
            <a:r>
              <a:rPr spc="-10" dirty="0">
                <a:latin typeface="Gill Sans MT"/>
                <a:cs typeface="Gill Sans MT"/>
              </a:rPr>
              <a:t>different </a:t>
            </a:r>
            <a:r>
              <a:rPr dirty="0">
                <a:latin typeface="Gill Sans MT"/>
                <a:cs typeface="Gill Sans MT"/>
              </a:rPr>
              <a:t>to </a:t>
            </a:r>
            <a:r>
              <a:rPr spc="-5" dirty="0">
                <a:solidFill>
                  <a:srgbClr val="0061FF"/>
                </a:solidFill>
                <a:latin typeface="Gill Sans MT"/>
                <a:cs typeface="Gill Sans MT"/>
              </a:rPr>
              <a:t>NA</a:t>
            </a:r>
            <a:r>
              <a:rPr spc="-5" dirty="0">
                <a:latin typeface="Gill Sans MT"/>
                <a:cs typeface="Gill Sans MT"/>
              </a:rPr>
              <a:t>, </a:t>
            </a:r>
            <a:r>
              <a:rPr dirty="0">
                <a:latin typeface="Gill Sans MT"/>
                <a:cs typeface="Gill Sans MT"/>
              </a:rPr>
              <a:t>which means  “the variable exists </a:t>
            </a:r>
            <a:r>
              <a:rPr spc="-5" dirty="0">
                <a:latin typeface="Gill Sans MT"/>
                <a:cs typeface="Gill Sans MT"/>
              </a:rPr>
              <a:t>(and </a:t>
            </a:r>
            <a:r>
              <a:rPr dirty="0">
                <a:latin typeface="Gill Sans MT"/>
                <a:cs typeface="Gill Sans MT"/>
              </a:rPr>
              <a:t>in principle has a  </a:t>
            </a:r>
            <a:r>
              <a:rPr spc="-5" dirty="0">
                <a:latin typeface="Gill Sans MT"/>
                <a:cs typeface="Gill Sans MT"/>
              </a:rPr>
              <a:t>value), </a:t>
            </a:r>
            <a:r>
              <a:rPr dirty="0">
                <a:latin typeface="Gill Sans MT"/>
                <a:cs typeface="Gill Sans MT"/>
              </a:rPr>
              <a:t>but tha</a:t>
            </a:r>
            <a:r>
              <a:rPr lang="en-US" dirty="0">
                <a:latin typeface="Gill Sans MT"/>
                <a:cs typeface="Gill Sans MT"/>
              </a:rPr>
              <a:t>t</a:t>
            </a:r>
            <a:r>
              <a:rPr dirty="0">
                <a:latin typeface="Gill Sans MT"/>
                <a:cs typeface="Gill Sans MT"/>
              </a:rPr>
              <a:t> value is</a:t>
            </a:r>
            <a:r>
              <a:rPr spc="-254" dirty="0">
                <a:latin typeface="Gill Sans MT"/>
                <a:cs typeface="Gill Sans MT"/>
              </a:rPr>
              <a:t> </a:t>
            </a:r>
            <a:r>
              <a:rPr spc="-5" dirty="0">
                <a:latin typeface="Gill Sans MT"/>
                <a:cs typeface="Gill Sans MT"/>
              </a:rPr>
              <a:t>missing/unknown”</a:t>
            </a:r>
            <a:endParaRPr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04845727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3644" y="330399"/>
            <a:ext cx="9369468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1587642" algn="l"/>
                <a:tab pos="5537102" algn="l"/>
              </a:tabLst>
            </a:pPr>
            <a:r>
              <a:rPr dirty="0"/>
              <a:t>De</a:t>
            </a:r>
            <a:r>
              <a:rPr spc="-4" dirty="0"/>
              <a:t>l</a:t>
            </a:r>
            <a:r>
              <a:rPr dirty="0"/>
              <a:t>et</a:t>
            </a:r>
            <a:r>
              <a:rPr spc="-4" dirty="0"/>
              <a:t>i</a:t>
            </a:r>
            <a:r>
              <a:rPr dirty="0"/>
              <a:t>ng</a:t>
            </a:r>
            <a:r>
              <a:rPr lang="en-US" dirty="0"/>
              <a:t> </a:t>
            </a:r>
            <a:r>
              <a:rPr spc="-4" dirty="0"/>
              <a:t>j</a:t>
            </a:r>
            <a:r>
              <a:rPr dirty="0"/>
              <a:t>ust</a:t>
            </a:r>
            <a:r>
              <a:rPr spc="-4" dirty="0"/>
              <a:t> </a:t>
            </a:r>
            <a:r>
              <a:rPr dirty="0"/>
              <a:t>one</a:t>
            </a:r>
            <a:r>
              <a:rPr spc="-4" dirty="0"/>
              <a:t> </a:t>
            </a:r>
            <a:r>
              <a:rPr dirty="0"/>
              <a:t>var</a:t>
            </a:r>
            <a:r>
              <a:rPr spc="-4" dirty="0"/>
              <a:t>i</a:t>
            </a:r>
            <a:r>
              <a:rPr dirty="0"/>
              <a:t>ab</a:t>
            </a:r>
            <a:r>
              <a:rPr spc="-4" dirty="0"/>
              <a:t>l</a:t>
            </a:r>
            <a:r>
              <a:rPr dirty="0"/>
              <a:t>e</a:t>
            </a:r>
            <a:r>
              <a:rPr spc="-4" dirty="0"/>
              <a:t> </a:t>
            </a:r>
            <a:r>
              <a:rPr dirty="0"/>
              <a:t>us</a:t>
            </a:r>
            <a:r>
              <a:rPr spc="-4" dirty="0"/>
              <a:t>i</a:t>
            </a:r>
            <a:r>
              <a:rPr dirty="0"/>
              <a:t>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NULL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5352" y="1206682"/>
            <a:ext cx="962174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z="2250" spc="-7" dirty="0">
                <a:latin typeface="Gill Sans MT"/>
                <a:cs typeface="Gill Sans MT"/>
              </a:rPr>
              <a:t>after</a:t>
            </a:r>
            <a:r>
              <a:rPr sz="2250" spc="-7" dirty="0">
                <a:latin typeface="Gill Sans MT"/>
                <a:cs typeface="Gill Sans MT"/>
              </a:rPr>
              <a:t>...</a:t>
            </a:r>
            <a:endParaRPr sz="2250" dirty="0">
              <a:latin typeface="Gill Sans MT"/>
              <a:cs typeface="Gill Sans M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D1ABC-D0B9-9749-9523-2B3755EB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3AB293CC-E58E-804F-886E-93294B4DE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1216703"/>
            <a:ext cx="8222147" cy="531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8220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3599" y="122361"/>
            <a:ext cx="10199276" cy="13542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1587642" algn="l"/>
                <a:tab pos="5537102" algn="l"/>
              </a:tabLst>
            </a:pPr>
            <a:r>
              <a:rPr lang="en-US" dirty="0"/>
              <a:t>We might have variables in the environment, but not in a data frame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D1ABC-D0B9-9749-9523-2B3755EB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4FFBCD-8D80-2D4D-8F2D-4173B8B76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99" y="1476578"/>
            <a:ext cx="8661400" cy="4889500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8C4215A9-4564-B041-B4EC-2E66A4C5667C}"/>
              </a:ext>
            </a:extLst>
          </p:cNvPr>
          <p:cNvSpPr/>
          <p:nvPr/>
        </p:nvSpPr>
        <p:spPr>
          <a:xfrm>
            <a:off x="1362974" y="5225091"/>
            <a:ext cx="8099694" cy="692630"/>
          </a:xfrm>
          <a:custGeom>
            <a:avLst/>
            <a:gdLst/>
            <a:ahLst/>
            <a:cxnLst/>
            <a:rect l="l" t="t" r="r" b="b"/>
            <a:pathLst>
              <a:path w="1409700" h="622300">
                <a:moveTo>
                  <a:pt x="0" y="0"/>
                </a:moveTo>
                <a:lnTo>
                  <a:pt x="1409700" y="0"/>
                </a:lnTo>
                <a:lnTo>
                  <a:pt x="1409700" y="622300"/>
                </a:lnTo>
                <a:lnTo>
                  <a:pt x="0" y="6223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4013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21257714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3599" y="122361"/>
            <a:ext cx="10199276" cy="13542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1587642" algn="l"/>
                <a:tab pos="5537102" algn="l"/>
              </a:tabLst>
            </a:pPr>
            <a:r>
              <a:rPr lang="en-US" dirty="0"/>
              <a:t>We might have variables in the environment, but not in a data frame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D1ABC-D0B9-9749-9523-2B3755EB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4FFBCD-8D80-2D4D-8F2D-4173B8B76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99" y="1476578"/>
            <a:ext cx="8661400" cy="4889500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8C4215A9-4564-B041-B4EC-2E66A4C5667C}"/>
              </a:ext>
            </a:extLst>
          </p:cNvPr>
          <p:cNvSpPr/>
          <p:nvPr/>
        </p:nvSpPr>
        <p:spPr>
          <a:xfrm>
            <a:off x="1362974" y="5225091"/>
            <a:ext cx="8099694" cy="692630"/>
          </a:xfrm>
          <a:custGeom>
            <a:avLst/>
            <a:gdLst/>
            <a:ahLst/>
            <a:cxnLst/>
            <a:rect l="l" t="t" r="r" b="b"/>
            <a:pathLst>
              <a:path w="1409700" h="622300">
                <a:moveTo>
                  <a:pt x="0" y="0"/>
                </a:moveTo>
                <a:lnTo>
                  <a:pt x="1409700" y="0"/>
                </a:lnTo>
                <a:lnTo>
                  <a:pt x="1409700" y="622300"/>
                </a:lnTo>
                <a:lnTo>
                  <a:pt x="0" y="6223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4013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380D029B-47E5-6847-88DF-AF395CABEE28}"/>
              </a:ext>
            </a:extLst>
          </p:cNvPr>
          <p:cNvSpPr txBox="1"/>
          <p:nvPr/>
        </p:nvSpPr>
        <p:spPr>
          <a:xfrm>
            <a:off x="3887899" y="6017555"/>
            <a:ext cx="5574769" cy="742382"/>
          </a:xfrm>
          <a:prstGeom prst="rect">
            <a:avLst/>
          </a:prstGeom>
          <a:ln w="38100">
            <a:solidFill>
              <a:srgbClr val="E32400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332105" marR="437515" indent="53340" algn="just">
              <a:lnSpc>
                <a:spcPts val="2800"/>
              </a:lnSpc>
              <a:spcBef>
                <a:spcPts val="459"/>
              </a:spcBef>
            </a:pPr>
            <a:r>
              <a:rPr lang="en-US" dirty="0">
                <a:solidFill>
                  <a:srgbClr val="C00000"/>
                </a:solidFill>
                <a:latin typeface="Gill Sans MT"/>
                <a:cs typeface="Gill Sans MT"/>
              </a:rPr>
              <a:t>Can remove a single variable from the environment (if not in data frame) using </a:t>
            </a:r>
            <a:r>
              <a:rPr lang="en-US" dirty="0">
                <a:solidFill>
                  <a:srgbClr val="0061FF"/>
                </a:solidFill>
                <a:latin typeface="Gill Sans MT"/>
                <a:cs typeface="Gill Sans MT"/>
              </a:rPr>
              <a:t>rm() </a:t>
            </a:r>
            <a:r>
              <a:rPr lang="en-US" dirty="0">
                <a:solidFill>
                  <a:srgbClr val="C00000"/>
                </a:solidFill>
                <a:latin typeface="Gill Sans MT"/>
                <a:cs typeface="Gill Sans MT"/>
              </a:rPr>
              <a:t>function</a:t>
            </a:r>
            <a:endParaRPr dirty="0">
              <a:solidFill>
                <a:srgbClr val="C00000"/>
              </a:solidFill>
              <a:latin typeface="Gill Sans MT"/>
              <a:cs typeface="Gill Sans MT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F5651C7A-AB95-364B-9209-6CF0E79A8512}"/>
              </a:ext>
            </a:extLst>
          </p:cNvPr>
          <p:cNvSpPr txBox="1"/>
          <p:nvPr/>
        </p:nvSpPr>
        <p:spPr>
          <a:xfrm>
            <a:off x="1521288" y="6282627"/>
            <a:ext cx="218134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ts val="1687"/>
              </a:lnSpc>
              <a:spcBef>
                <a:spcPts val="14"/>
              </a:spcBef>
              <a:tabLst>
                <a:tab pos="201357" algn="l"/>
              </a:tabLst>
            </a:pPr>
            <a:r>
              <a:rPr sz="1400" dirty="0">
                <a:latin typeface="Courier New"/>
                <a:cs typeface="Courier New"/>
              </a:rPr>
              <a:t>&gt;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>
                <a:solidFill>
                  <a:srgbClr val="0433FF"/>
                </a:solidFill>
                <a:latin typeface="Courier New"/>
                <a:cs typeface="Courier New"/>
              </a:rPr>
              <a:t>rm(age)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5B06C7F2-B611-8B44-B554-D7EE1CA30BF3}"/>
              </a:ext>
            </a:extLst>
          </p:cNvPr>
          <p:cNvSpPr/>
          <p:nvPr/>
        </p:nvSpPr>
        <p:spPr>
          <a:xfrm>
            <a:off x="1268322" y="6171022"/>
            <a:ext cx="2434306" cy="329613"/>
          </a:xfrm>
          <a:custGeom>
            <a:avLst/>
            <a:gdLst/>
            <a:ahLst/>
            <a:cxnLst/>
            <a:rect l="l" t="t" r="r" b="b"/>
            <a:pathLst>
              <a:path w="4025900" h="2552700">
                <a:moveTo>
                  <a:pt x="0" y="0"/>
                </a:moveTo>
                <a:lnTo>
                  <a:pt x="4025900" y="0"/>
                </a:lnTo>
                <a:lnTo>
                  <a:pt x="4025900" y="2552700"/>
                </a:lnTo>
                <a:lnTo>
                  <a:pt x="0" y="2552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4013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2B943CCC-3014-CB4D-A2B5-419B2B9A1513}"/>
              </a:ext>
            </a:extLst>
          </p:cNvPr>
          <p:cNvSpPr txBox="1"/>
          <p:nvPr/>
        </p:nvSpPr>
        <p:spPr>
          <a:xfrm>
            <a:off x="10513855" y="4078511"/>
            <a:ext cx="962174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250" spc="-7" dirty="0">
                <a:latin typeface="Gill Sans MT"/>
                <a:cs typeface="Gill Sans MT"/>
              </a:rPr>
              <a:t>before...</a:t>
            </a:r>
            <a:endParaRPr sz="225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623787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8929"/>
            <a:r>
              <a:rPr lang="en-US" b="1" spc="176" dirty="0"/>
              <a:t>An </a:t>
            </a:r>
            <a:r>
              <a:rPr lang="en-US" b="1" spc="143" dirty="0"/>
              <a:t>Introduction </a:t>
            </a:r>
            <a:r>
              <a:rPr lang="en-US" b="1" spc="183" dirty="0"/>
              <a:t>to</a:t>
            </a:r>
            <a:r>
              <a:rPr lang="en-US" b="1" spc="-186" dirty="0"/>
              <a:t> </a:t>
            </a:r>
            <a:r>
              <a:rPr lang="en-US" b="1" spc="239" dirty="0"/>
              <a:t>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00123" y="1327356"/>
            <a:ext cx="4872677" cy="4482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8929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tabLst>
                <a:tab pos="2246183" algn="l"/>
                <a:tab pos="2981070" algn="l"/>
                <a:tab pos="3662381" algn="l"/>
              </a:tabLst>
            </a:pPr>
            <a:r>
              <a:rPr lang="en-US" sz="4400" i="1" spc="-25" dirty="0">
                <a:solidFill>
                  <a:schemeClr val="tx2"/>
                </a:solidFill>
              </a:rPr>
              <a:t>Getting Started</a:t>
            </a:r>
            <a:endParaRPr lang="en-US" sz="4400" i="1" dirty="0">
              <a:solidFill>
                <a:schemeClr val="tx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FBD5DD-7097-BE42-82E1-C5B1EF6CB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71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3599" y="348126"/>
            <a:ext cx="10199276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1587642" algn="l"/>
                <a:tab pos="5537102" algn="l"/>
              </a:tabLst>
            </a:pPr>
            <a:r>
              <a:rPr lang="en-US" dirty="0"/>
              <a:t>Delete a single variable using rm() function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D1ABC-D0B9-9749-9523-2B3755EB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12" name="object 4">
            <a:extLst>
              <a:ext uri="{FF2B5EF4-FFF2-40B4-BE49-F238E27FC236}">
                <a16:creationId xmlns:a16="http://schemas.microsoft.com/office/drawing/2014/main" id="{2B943CCC-3014-CB4D-A2B5-419B2B9A1513}"/>
              </a:ext>
            </a:extLst>
          </p:cNvPr>
          <p:cNvSpPr txBox="1"/>
          <p:nvPr/>
        </p:nvSpPr>
        <p:spPr>
          <a:xfrm>
            <a:off x="10513855" y="4078511"/>
            <a:ext cx="962174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z="2250" dirty="0">
                <a:latin typeface="Gill Sans MT"/>
                <a:cs typeface="Gill Sans MT"/>
              </a:rPr>
              <a:t>after…</a:t>
            </a:r>
            <a:endParaRPr sz="2250" dirty="0">
              <a:latin typeface="Gill Sans MT"/>
              <a:cs typeface="Gill Sans MT"/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1E84072-BAFB-8849-845E-BD3B943B1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99" y="1444879"/>
            <a:ext cx="7721959" cy="510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796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1302675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800" b="1" dirty="0">
                <a:solidFill>
                  <a:srgbClr val="990100"/>
                </a:solidFill>
              </a:rPr>
              <a:t>Try it yourself: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1352550"/>
            <a:ext cx="10277408" cy="160020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Exercise </a:t>
            </a:r>
            <a:r>
              <a:rPr lang="en-US" sz="4000" b="1" dirty="0"/>
              <a:t>1.2.5: Understanding the environment and removing variables</a:t>
            </a:r>
          </a:p>
          <a:p>
            <a:pPr marL="0" indent="0">
              <a:spcAft>
                <a:spcPts val="0"/>
              </a:spcAft>
              <a:buNone/>
            </a:pPr>
            <a:endParaRPr lang="en-US" sz="4400" b="1" dirty="0"/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4800" dirty="0">
              <a:latin typeface="+mj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FA0A2C9-B653-524F-9819-3ECEE4CC6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3775" y="2640749"/>
            <a:ext cx="10277408" cy="357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11F5B"/>
                </a:solidFill>
              </a:rPr>
              <a:t>Clear the environment using RStudio's “clear objects from the environment” button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11F5B"/>
                </a:solidFill>
              </a:rPr>
              <a:t>Delete the variable </a:t>
            </a:r>
            <a:r>
              <a:rPr lang="en-US" sz="2600" b="1" dirty="0">
                <a:solidFill>
                  <a:srgbClr val="011F5B"/>
                </a:solidFill>
              </a:rPr>
              <a:t>Death</a:t>
            </a:r>
            <a:r>
              <a:rPr lang="en-US" sz="2600" dirty="0">
                <a:solidFill>
                  <a:srgbClr val="011F5B"/>
                </a:solidFill>
              </a:rPr>
              <a:t> from </a:t>
            </a:r>
            <a:r>
              <a:rPr lang="en-US" sz="2600" b="1" dirty="0" err="1">
                <a:solidFill>
                  <a:srgbClr val="011F5B"/>
                </a:solidFill>
              </a:rPr>
              <a:t>mydata</a:t>
            </a:r>
            <a:r>
              <a:rPr lang="en-US" sz="2600" dirty="0">
                <a:solidFill>
                  <a:srgbClr val="011F5B"/>
                </a:solidFill>
              </a:rPr>
              <a:t> using the &lt;- NULL approach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11F5B"/>
                </a:solidFill>
              </a:rPr>
              <a:t>Try to print out the variable you just removed (</a:t>
            </a:r>
            <a:r>
              <a:rPr lang="en-US" sz="2600" b="1" dirty="0" err="1">
                <a:solidFill>
                  <a:srgbClr val="011F5B"/>
                </a:solidFill>
              </a:rPr>
              <a:t>mydata$Death</a:t>
            </a:r>
            <a:r>
              <a:rPr lang="en-US" sz="2600" dirty="0">
                <a:solidFill>
                  <a:srgbClr val="011F5B"/>
                </a:solidFill>
              </a:rPr>
              <a:t>) to see what happens!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11F5B"/>
                </a:solidFill>
              </a:rPr>
              <a:t>Create a character variable called </a:t>
            </a:r>
            <a:r>
              <a:rPr lang="en-US" sz="2600" b="1" dirty="0">
                <a:solidFill>
                  <a:srgbClr val="011F5B"/>
                </a:solidFill>
              </a:rPr>
              <a:t>color</a:t>
            </a:r>
            <a:r>
              <a:rPr lang="en-US" sz="2600" dirty="0">
                <a:solidFill>
                  <a:srgbClr val="011F5B"/>
                </a:solidFill>
              </a:rPr>
              <a:t> (not inside </a:t>
            </a:r>
            <a:r>
              <a:rPr lang="en-US" sz="2600" dirty="0" err="1">
                <a:solidFill>
                  <a:srgbClr val="011F5B"/>
                </a:solidFill>
              </a:rPr>
              <a:t>mydata</a:t>
            </a:r>
            <a:r>
              <a:rPr lang="en-US" sz="2600" dirty="0">
                <a:solidFill>
                  <a:srgbClr val="011F5B"/>
                </a:solidFill>
              </a:rPr>
              <a:t>, just in R environment) that represents your favorite color and then remove it using rm()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374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578C5-489D-4014-935A-653A5DAEE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425148"/>
            <a:ext cx="9601200" cy="3167269"/>
          </a:xfrm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b="1" dirty="0">
              <a:solidFill>
                <a:srgbClr val="990100"/>
              </a:solidFill>
            </a:endParaRPr>
          </a:p>
          <a:p>
            <a:pPr marL="0" indent="0" algn="ctr">
              <a:buNone/>
            </a:pPr>
            <a:r>
              <a:rPr lang="en-US" sz="8000" b="1" i="1" dirty="0">
                <a:solidFill>
                  <a:srgbClr val="990100"/>
                </a:solidFill>
              </a:rPr>
              <a:t>Questions</a:t>
            </a:r>
            <a:r>
              <a:rPr lang="en-US" sz="8000" b="1" dirty="0">
                <a:solidFill>
                  <a:srgbClr val="990100"/>
                </a:solidFill>
              </a:rPr>
              <a:t>?</a:t>
            </a:r>
          </a:p>
          <a:p>
            <a:pPr marL="0" indent="0" algn="ctr">
              <a:buNone/>
            </a:pPr>
            <a:endParaRPr lang="en-US" sz="4000" b="1" dirty="0">
              <a:solidFill>
                <a:srgbClr val="9901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3A6B79A-5F3E-4776-A633-06BBD10331B3}"/>
              </a:ext>
            </a:extLst>
          </p:cNvPr>
          <p:cNvSpPr txBox="1">
            <a:spLocks/>
          </p:cNvSpPr>
          <p:nvPr/>
        </p:nvSpPr>
        <p:spPr>
          <a:xfrm>
            <a:off x="1371600" y="288616"/>
            <a:ext cx="9601200" cy="18714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Thank You!</a:t>
            </a:r>
            <a:endParaRPr lang="en-US" sz="5400" b="1" i="1" dirty="0">
              <a:solidFill>
                <a:srgbClr val="990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2937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120" y="384754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References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0BDC9-5483-3947-B4B4-1044DF0843A8}"/>
              </a:ext>
            </a:extLst>
          </p:cNvPr>
          <p:cNvSpPr txBox="1">
            <a:spLocks/>
          </p:cNvSpPr>
          <p:nvPr/>
        </p:nvSpPr>
        <p:spPr>
          <a:xfrm>
            <a:off x="985652" y="1314714"/>
            <a:ext cx="10702775" cy="515853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rgbClr val="011F5B"/>
                </a:solidFill>
                <a:latin typeface="Franklin Gothic Book" panose="020B0503020102020204" pitchFamily="34" charset="0"/>
              </a:rPr>
              <a:t>Introduction to Biostatistics, Larry Winner, Department of Statistics University of Florida</a:t>
            </a:r>
          </a:p>
          <a:p>
            <a:r>
              <a:rPr lang="en-US" sz="2200" b="1" dirty="0">
                <a:solidFill>
                  <a:srgbClr val="011F5B"/>
                </a:solidFill>
                <a:latin typeface="Franklin Gothic Book" panose="020B0503020102020204" pitchFamily="34" charset="0"/>
              </a:rPr>
              <a:t>Introduction to Biostatistics, </a:t>
            </a:r>
            <a:r>
              <a:rPr lang="en-US" sz="2200" b="1" dirty="0" err="1">
                <a:solidFill>
                  <a:srgbClr val="011F5B"/>
                </a:solidFill>
                <a:latin typeface="Franklin Gothic Book" panose="020B0503020102020204" pitchFamily="34" charset="0"/>
              </a:rPr>
              <a:t>Jonggyu</a:t>
            </a:r>
            <a:r>
              <a:rPr lang="en-US" sz="2200" b="1" dirty="0">
                <a:solidFill>
                  <a:srgbClr val="011F5B"/>
                </a:solidFill>
                <a:latin typeface="Franklin Gothic Book" panose="020B0503020102020204" pitchFamily="34" charset="0"/>
              </a:rPr>
              <a:t> </a:t>
            </a:r>
            <a:r>
              <a:rPr lang="en-US" sz="2200" b="1" dirty="0" err="1">
                <a:solidFill>
                  <a:srgbClr val="011F5B"/>
                </a:solidFill>
                <a:latin typeface="Franklin Gothic Book" panose="020B0503020102020204" pitchFamily="34" charset="0"/>
              </a:rPr>
              <a:t>Baek</a:t>
            </a:r>
            <a:r>
              <a:rPr lang="en-US" sz="2200" b="1" dirty="0">
                <a:solidFill>
                  <a:srgbClr val="011F5B"/>
                </a:solidFill>
                <a:latin typeface="Franklin Gothic Book" panose="020B0503020102020204" pitchFamily="34" charset="0"/>
              </a:rPr>
              <a:t>, University of Massachusetts Medical School </a:t>
            </a:r>
          </a:p>
          <a:p>
            <a:r>
              <a:rPr lang="en-US" sz="2200" b="1" dirty="0">
                <a:solidFill>
                  <a:srgbClr val="011F5B"/>
                </a:solidFill>
                <a:latin typeface="Franklin Gothic Book" panose="020B0503020102020204" pitchFamily="34" charset="0"/>
              </a:rPr>
              <a:t>Introduction to Biostatistics, University of Georgia </a:t>
            </a:r>
          </a:p>
          <a:p>
            <a:r>
              <a:rPr lang="en-US" sz="2200" b="1" dirty="0">
                <a:solidFill>
                  <a:srgbClr val="011F5B"/>
                </a:solidFill>
                <a:latin typeface="Franklin Gothic Book" panose="020B0503020102020204" pitchFamily="34" charset="0"/>
              </a:rPr>
              <a:t>Introduction to Biostatistics for Clinical and Translational Researchers, KUMC Departments of Biostatistics &amp; Internal Medicine, University of Kansas Cancer Center</a:t>
            </a:r>
          </a:p>
          <a:p>
            <a:r>
              <a:rPr lang="en-US" sz="2200" b="1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Introduction to R, Dan </a:t>
            </a:r>
            <a:r>
              <a:rPr lang="en-US" sz="2200" b="1" spc="-18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Navarro</a:t>
            </a:r>
            <a:r>
              <a:rPr lang="en-US" sz="2200" b="1" spc="-49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 </a:t>
            </a:r>
            <a:r>
              <a:rPr lang="en-US" sz="2200" b="1" spc="-4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(</a:t>
            </a:r>
            <a:r>
              <a:rPr lang="en-US" sz="2200" b="1" spc="-4" dirty="0" err="1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daniel.navarro@adelaide.edu.au</a:t>
            </a:r>
            <a:r>
              <a:rPr lang="en-US" sz="2200" b="1" spc="-4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)  </a:t>
            </a:r>
            <a:r>
              <a:rPr lang="en-US" sz="2200" b="1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School</a:t>
            </a:r>
            <a:r>
              <a:rPr lang="en-US" sz="2200" b="1" spc="-18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 </a:t>
            </a:r>
            <a:r>
              <a:rPr lang="en-US" sz="2200" b="1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of</a:t>
            </a:r>
            <a:r>
              <a:rPr lang="en-US" sz="2200" b="1" spc="-14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 </a:t>
            </a:r>
            <a:r>
              <a:rPr lang="en-US" sz="2200" b="1" spc="-11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Psychology,</a:t>
            </a:r>
            <a:r>
              <a:rPr lang="en-US" sz="2200" b="1" spc="-183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  </a:t>
            </a:r>
            <a:r>
              <a:rPr lang="en-US" sz="2200" b="1" spc="-4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University</a:t>
            </a:r>
            <a:r>
              <a:rPr lang="en-US" sz="2200" b="1" spc="-14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 </a:t>
            </a:r>
            <a:r>
              <a:rPr lang="en-US" sz="2200" b="1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of</a:t>
            </a:r>
            <a:r>
              <a:rPr lang="en-US" sz="2200" b="1" spc="-183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 </a:t>
            </a:r>
            <a:r>
              <a:rPr lang="en-US" sz="2200" b="1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Adelaide, </a:t>
            </a:r>
            <a:r>
              <a:rPr lang="en-US" sz="2200" b="1" dirty="0" err="1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ua.edu.au</a:t>
            </a:r>
            <a:r>
              <a:rPr lang="en-US" sz="2200" b="1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/ccs/people/dan  </a:t>
            </a:r>
            <a:r>
              <a:rPr lang="en-US" sz="2200" b="1" spc="-21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CSIRO </a:t>
            </a:r>
            <a:r>
              <a:rPr lang="en-US" sz="2200" b="1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R</a:t>
            </a:r>
            <a:r>
              <a:rPr lang="en-US" sz="2200" b="1" spc="-380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 </a:t>
            </a:r>
            <a:r>
              <a:rPr lang="en-US" sz="2200" b="1" spc="-25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Workshop, </a:t>
            </a:r>
            <a:r>
              <a:rPr lang="en-US" sz="2200" b="1" spc="-4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28-Nov-2013</a:t>
            </a:r>
          </a:p>
          <a:p>
            <a:r>
              <a:rPr lang="en-US" sz="2200" b="1" spc="-4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Introduction to Biostatistics &amp; R 2022, Lillian </a:t>
            </a:r>
            <a:r>
              <a:rPr lang="en-US" sz="2200" b="1" spc="-4" dirty="0" err="1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Boe</a:t>
            </a:r>
            <a:r>
              <a:rPr lang="en-US" sz="2200" b="1" spc="-4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, University of Pennsylvania</a:t>
            </a:r>
            <a:endParaRPr lang="en-US" sz="2200" b="1" dirty="0">
              <a:solidFill>
                <a:srgbClr val="011F5B"/>
              </a:solidFill>
              <a:latin typeface="Franklin Gothic Book" panose="020B0503020102020204" pitchFamily="34" charset="0"/>
            </a:endParaRPr>
          </a:p>
          <a:p>
            <a:endParaRPr lang="en-US" sz="2200" b="1" dirty="0">
              <a:solidFill>
                <a:srgbClr val="011F5B"/>
              </a:solidFill>
              <a:latin typeface="Franklin Gothic Book" panose="020B0503020102020204" pitchFamily="34" charset="0"/>
            </a:endParaRPr>
          </a:p>
          <a:p>
            <a:pPr marL="631825" indent="-457200">
              <a:buClr>
                <a:srgbClr val="011F5B"/>
              </a:buClr>
            </a:pPr>
            <a:endParaRPr lang="en-US" sz="2200" i="0" dirty="0">
              <a:latin typeface="+mj-lt"/>
            </a:endParaRPr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1584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114E54-0167-0F40-BE2E-921FE3CA6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830" y="1537921"/>
            <a:ext cx="8286771" cy="462597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907977" y="1811547"/>
            <a:ext cx="4354800" cy="4352350"/>
          </a:xfrm>
          <a:custGeom>
            <a:avLst/>
            <a:gdLst/>
            <a:ahLst/>
            <a:cxnLst/>
            <a:rect l="l" t="t" r="r" b="b"/>
            <a:pathLst>
              <a:path w="8191500" h="5651500">
                <a:moveTo>
                  <a:pt x="0" y="0"/>
                </a:moveTo>
                <a:lnTo>
                  <a:pt x="8191500" y="0"/>
                </a:lnTo>
                <a:lnTo>
                  <a:pt x="8191500" y="5651500"/>
                </a:lnTo>
                <a:lnTo>
                  <a:pt x="0" y="56515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object 4"/>
          <p:cNvSpPr/>
          <p:nvPr/>
        </p:nvSpPr>
        <p:spPr>
          <a:xfrm>
            <a:off x="6262777" y="1811547"/>
            <a:ext cx="4074824" cy="1866305"/>
          </a:xfrm>
          <a:custGeom>
            <a:avLst/>
            <a:gdLst/>
            <a:ahLst/>
            <a:cxnLst/>
            <a:rect l="l" t="t" r="r" b="b"/>
            <a:pathLst>
              <a:path w="4178300" h="2654300">
                <a:moveTo>
                  <a:pt x="0" y="0"/>
                </a:moveTo>
                <a:lnTo>
                  <a:pt x="4178300" y="0"/>
                </a:lnTo>
                <a:lnTo>
                  <a:pt x="4178300" y="2654300"/>
                </a:lnTo>
                <a:lnTo>
                  <a:pt x="0" y="26543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/>
          <p:nvPr/>
        </p:nvSpPr>
        <p:spPr>
          <a:xfrm>
            <a:off x="6262777" y="3632301"/>
            <a:ext cx="4074824" cy="2531596"/>
          </a:xfrm>
          <a:custGeom>
            <a:avLst/>
            <a:gdLst/>
            <a:ahLst/>
            <a:cxnLst/>
            <a:rect l="l" t="t" r="r" b="b"/>
            <a:pathLst>
              <a:path w="4178300" h="2654300">
                <a:moveTo>
                  <a:pt x="0" y="0"/>
                </a:moveTo>
                <a:lnTo>
                  <a:pt x="4178300" y="0"/>
                </a:lnTo>
                <a:lnTo>
                  <a:pt x="4178300" y="2654300"/>
                </a:lnTo>
                <a:lnTo>
                  <a:pt x="0" y="26543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89901" y="566990"/>
            <a:ext cx="4004965" cy="6491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</a:pPr>
            <a:r>
              <a:rPr sz="2109" spc="-4" dirty="0">
                <a:solidFill>
                  <a:srgbClr val="002060"/>
                </a:solidFill>
              </a:rPr>
              <a:t>Rstudio is divided into </a:t>
            </a:r>
            <a:r>
              <a:rPr sz="2109" spc="-14" dirty="0">
                <a:solidFill>
                  <a:srgbClr val="002060"/>
                </a:solidFill>
              </a:rPr>
              <a:t>several</a:t>
            </a:r>
            <a:r>
              <a:rPr sz="2109" spc="32" dirty="0">
                <a:solidFill>
                  <a:srgbClr val="002060"/>
                </a:solidFill>
              </a:rPr>
              <a:t> </a:t>
            </a:r>
            <a:r>
              <a:rPr sz="2109" spc="-4" dirty="0">
                <a:solidFill>
                  <a:srgbClr val="002060"/>
                </a:solidFill>
              </a:rPr>
              <a:t>panels</a:t>
            </a:r>
            <a:endParaRPr sz="2109" dirty="0">
              <a:solidFill>
                <a:srgbClr val="00206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91A3AA-463B-8C44-B0C8-E8A3AE23E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114E54-0167-0F40-BE2E-921FE3CA6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830" y="1537921"/>
            <a:ext cx="8286771" cy="4625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91A3AA-463B-8C44-B0C8-E8A3AE23E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D4800CFF-78FA-3147-920A-E742AD9EFA62}"/>
              </a:ext>
            </a:extLst>
          </p:cNvPr>
          <p:cNvSpPr txBox="1">
            <a:spLocks/>
          </p:cNvSpPr>
          <p:nvPr/>
        </p:nvSpPr>
        <p:spPr>
          <a:xfrm>
            <a:off x="6128602" y="636115"/>
            <a:ext cx="3682157" cy="6491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929">
              <a:lnSpc>
                <a:spcPct val="100000"/>
              </a:lnSpc>
            </a:pPr>
            <a:r>
              <a:rPr lang="en-US" sz="2109" spc="-4" dirty="0"/>
              <a:t>Minimizing </a:t>
            </a:r>
            <a:r>
              <a:rPr lang="en-US" sz="2109" dirty="0"/>
              <a:t>and </a:t>
            </a:r>
            <a:r>
              <a:rPr lang="en-US" sz="2109" spc="-4" dirty="0"/>
              <a:t>maximizing</a:t>
            </a:r>
            <a:r>
              <a:rPr lang="en-US" sz="2109" dirty="0"/>
              <a:t> </a:t>
            </a:r>
            <a:r>
              <a:rPr lang="en-US" sz="2109" spc="-4" dirty="0"/>
              <a:t>panels:</a:t>
            </a:r>
            <a:endParaRPr lang="en-US" sz="2109" dirty="0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5430A275-00FE-514E-9770-045A30A6486B}"/>
              </a:ext>
            </a:extLst>
          </p:cNvPr>
          <p:cNvSpPr/>
          <p:nvPr/>
        </p:nvSpPr>
        <p:spPr>
          <a:xfrm>
            <a:off x="5899535" y="1749410"/>
            <a:ext cx="589359" cy="58935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715444" y="122758"/>
                </a:moveTo>
                <a:lnTo>
                  <a:pt x="748013" y="159311"/>
                </a:lnTo>
                <a:lnTo>
                  <a:pt x="775571" y="198533"/>
                </a:lnTo>
                <a:lnTo>
                  <a:pt x="798118" y="239978"/>
                </a:lnTo>
                <a:lnTo>
                  <a:pt x="815655" y="283202"/>
                </a:lnTo>
                <a:lnTo>
                  <a:pt x="828182" y="327760"/>
                </a:lnTo>
                <a:lnTo>
                  <a:pt x="835697" y="373207"/>
                </a:lnTo>
                <a:lnTo>
                  <a:pt x="838203" y="419100"/>
                </a:lnTo>
                <a:lnTo>
                  <a:pt x="835697" y="464992"/>
                </a:lnTo>
                <a:lnTo>
                  <a:pt x="828182" y="510439"/>
                </a:lnTo>
                <a:lnTo>
                  <a:pt x="815655" y="554997"/>
                </a:lnTo>
                <a:lnTo>
                  <a:pt x="798118" y="598221"/>
                </a:lnTo>
                <a:lnTo>
                  <a:pt x="775571" y="639666"/>
                </a:lnTo>
                <a:lnTo>
                  <a:pt x="748013" y="678888"/>
                </a:lnTo>
                <a:lnTo>
                  <a:pt x="715444" y="715441"/>
                </a:lnTo>
                <a:lnTo>
                  <a:pt x="678891" y="748010"/>
                </a:lnTo>
                <a:lnTo>
                  <a:pt x="639669" y="775568"/>
                </a:lnTo>
                <a:lnTo>
                  <a:pt x="598224" y="798115"/>
                </a:lnTo>
                <a:lnTo>
                  <a:pt x="555000" y="815652"/>
                </a:lnTo>
                <a:lnTo>
                  <a:pt x="510442" y="828178"/>
                </a:lnTo>
                <a:lnTo>
                  <a:pt x="464994" y="835694"/>
                </a:lnTo>
                <a:lnTo>
                  <a:pt x="419101" y="838200"/>
                </a:lnTo>
                <a:lnTo>
                  <a:pt x="373208" y="835694"/>
                </a:lnTo>
                <a:lnTo>
                  <a:pt x="327760" y="828178"/>
                </a:lnTo>
                <a:lnTo>
                  <a:pt x="283200" y="815652"/>
                </a:lnTo>
                <a:lnTo>
                  <a:pt x="239975" y="798115"/>
                </a:lnTo>
                <a:lnTo>
                  <a:pt x="198528" y="775568"/>
                </a:lnTo>
                <a:lnTo>
                  <a:pt x="159304" y="748010"/>
                </a:lnTo>
                <a:lnTo>
                  <a:pt x="122748" y="715441"/>
                </a:lnTo>
                <a:lnTo>
                  <a:pt x="90182" y="678888"/>
                </a:lnTo>
                <a:lnTo>
                  <a:pt x="62626" y="639666"/>
                </a:lnTo>
                <a:lnTo>
                  <a:pt x="40081" y="598221"/>
                </a:lnTo>
                <a:lnTo>
                  <a:pt x="22545" y="554997"/>
                </a:lnTo>
                <a:lnTo>
                  <a:pt x="10020" y="510439"/>
                </a:lnTo>
                <a:lnTo>
                  <a:pt x="2505" y="464992"/>
                </a:lnTo>
                <a:lnTo>
                  <a:pt x="0" y="419099"/>
                </a:lnTo>
                <a:lnTo>
                  <a:pt x="2505" y="373207"/>
                </a:lnTo>
                <a:lnTo>
                  <a:pt x="10020" y="327760"/>
                </a:lnTo>
                <a:lnTo>
                  <a:pt x="22545" y="283202"/>
                </a:lnTo>
                <a:lnTo>
                  <a:pt x="40081" y="239978"/>
                </a:lnTo>
                <a:lnTo>
                  <a:pt x="62626" y="198533"/>
                </a:lnTo>
                <a:lnTo>
                  <a:pt x="90182" y="159311"/>
                </a:lnTo>
                <a:lnTo>
                  <a:pt x="122748" y="122758"/>
                </a:lnTo>
                <a:lnTo>
                  <a:pt x="159304" y="90189"/>
                </a:lnTo>
                <a:lnTo>
                  <a:pt x="198528" y="62631"/>
                </a:lnTo>
                <a:lnTo>
                  <a:pt x="239975" y="40084"/>
                </a:lnTo>
                <a:lnTo>
                  <a:pt x="283200" y="22547"/>
                </a:lnTo>
                <a:lnTo>
                  <a:pt x="327760" y="10021"/>
                </a:lnTo>
                <a:lnTo>
                  <a:pt x="373208" y="2505"/>
                </a:lnTo>
                <a:lnTo>
                  <a:pt x="419101" y="0"/>
                </a:lnTo>
                <a:lnTo>
                  <a:pt x="464994" y="2505"/>
                </a:lnTo>
                <a:lnTo>
                  <a:pt x="510442" y="10021"/>
                </a:lnTo>
                <a:lnTo>
                  <a:pt x="555000" y="22547"/>
                </a:lnTo>
                <a:lnTo>
                  <a:pt x="598224" y="40084"/>
                </a:lnTo>
                <a:lnTo>
                  <a:pt x="639669" y="62631"/>
                </a:lnTo>
                <a:lnTo>
                  <a:pt x="678891" y="90189"/>
                </a:lnTo>
                <a:lnTo>
                  <a:pt x="715444" y="122758"/>
                </a:lnTo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E896B266-6FE6-C844-95DB-E07652679CE9}"/>
              </a:ext>
            </a:extLst>
          </p:cNvPr>
          <p:cNvSpPr/>
          <p:nvPr/>
        </p:nvSpPr>
        <p:spPr>
          <a:xfrm>
            <a:off x="9846490" y="1749410"/>
            <a:ext cx="589359" cy="58935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715444" y="122758"/>
                </a:moveTo>
                <a:lnTo>
                  <a:pt x="748013" y="159311"/>
                </a:lnTo>
                <a:lnTo>
                  <a:pt x="775571" y="198533"/>
                </a:lnTo>
                <a:lnTo>
                  <a:pt x="798118" y="239978"/>
                </a:lnTo>
                <a:lnTo>
                  <a:pt x="815655" y="283202"/>
                </a:lnTo>
                <a:lnTo>
                  <a:pt x="828182" y="327760"/>
                </a:lnTo>
                <a:lnTo>
                  <a:pt x="835697" y="373207"/>
                </a:lnTo>
                <a:lnTo>
                  <a:pt x="838203" y="419100"/>
                </a:lnTo>
                <a:lnTo>
                  <a:pt x="835697" y="464992"/>
                </a:lnTo>
                <a:lnTo>
                  <a:pt x="828182" y="510439"/>
                </a:lnTo>
                <a:lnTo>
                  <a:pt x="815655" y="554997"/>
                </a:lnTo>
                <a:lnTo>
                  <a:pt x="798118" y="598221"/>
                </a:lnTo>
                <a:lnTo>
                  <a:pt x="775571" y="639666"/>
                </a:lnTo>
                <a:lnTo>
                  <a:pt x="748013" y="678888"/>
                </a:lnTo>
                <a:lnTo>
                  <a:pt x="715444" y="715441"/>
                </a:lnTo>
                <a:lnTo>
                  <a:pt x="678891" y="748010"/>
                </a:lnTo>
                <a:lnTo>
                  <a:pt x="639669" y="775568"/>
                </a:lnTo>
                <a:lnTo>
                  <a:pt x="598224" y="798115"/>
                </a:lnTo>
                <a:lnTo>
                  <a:pt x="555000" y="815652"/>
                </a:lnTo>
                <a:lnTo>
                  <a:pt x="510442" y="828178"/>
                </a:lnTo>
                <a:lnTo>
                  <a:pt x="464994" y="835694"/>
                </a:lnTo>
                <a:lnTo>
                  <a:pt x="419101" y="838200"/>
                </a:lnTo>
                <a:lnTo>
                  <a:pt x="373208" y="835694"/>
                </a:lnTo>
                <a:lnTo>
                  <a:pt x="327760" y="828178"/>
                </a:lnTo>
                <a:lnTo>
                  <a:pt x="283200" y="815652"/>
                </a:lnTo>
                <a:lnTo>
                  <a:pt x="239975" y="798115"/>
                </a:lnTo>
                <a:lnTo>
                  <a:pt x="198528" y="775568"/>
                </a:lnTo>
                <a:lnTo>
                  <a:pt x="159304" y="748010"/>
                </a:lnTo>
                <a:lnTo>
                  <a:pt x="122748" y="715441"/>
                </a:lnTo>
                <a:lnTo>
                  <a:pt x="90182" y="678888"/>
                </a:lnTo>
                <a:lnTo>
                  <a:pt x="62626" y="639666"/>
                </a:lnTo>
                <a:lnTo>
                  <a:pt x="40081" y="598221"/>
                </a:lnTo>
                <a:lnTo>
                  <a:pt x="22545" y="554997"/>
                </a:lnTo>
                <a:lnTo>
                  <a:pt x="10020" y="510439"/>
                </a:lnTo>
                <a:lnTo>
                  <a:pt x="2505" y="464992"/>
                </a:lnTo>
                <a:lnTo>
                  <a:pt x="0" y="419099"/>
                </a:lnTo>
                <a:lnTo>
                  <a:pt x="2505" y="373207"/>
                </a:lnTo>
                <a:lnTo>
                  <a:pt x="10020" y="327760"/>
                </a:lnTo>
                <a:lnTo>
                  <a:pt x="22545" y="283202"/>
                </a:lnTo>
                <a:lnTo>
                  <a:pt x="40081" y="239978"/>
                </a:lnTo>
                <a:lnTo>
                  <a:pt x="62626" y="198533"/>
                </a:lnTo>
                <a:lnTo>
                  <a:pt x="90182" y="159311"/>
                </a:lnTo>
                <a:lnTo>
                  <a:pt x="122748" y="122758"/>
                </a:lnTo>
                <a:lnTo>
                  <a:pt x="159304" y="90189"/>
                </a:lnTo>
                <a:lnTo>
                  <a:pt x="198528" y="62631"/>
                </a:lnTo>
                <a:lnTo>
                  <a:pt x="239975" y="40084"/>
                </a:lnTo>
                <a:lnTo>
                  <a:pt x="283200" y="22547"/>
                </a:lnTo>
                <a:lnTo>
                  <a:pt x="327760" y="10021"/>
                </a:lnTo>
                <a:lnTo>
                  <a:pt x="373208" y="2505"/>
                </a:lnTo>
                <a:lnTo>
                  <a:pt x="419101" y="0"/>
                </a:lnTo>
                <a:lnTo>
                  <a:pt x="464994" y="2505"/>
                </a:lnTo>
                <a:lnTo>
                  <a:pt x="510442" y="10021"/>
                </a:lnTo>
                <a:lnTo>
                  <a:pt x="555000" y="22547"/>
                </a:lnTo>
                <a:lnTo>
                  <a:pt x="598224" y="40084"/>
                </a:lnTo>
                <a:lnTo>
                  <a:pt x="639669" y="62631"/>
                </a:lnTo>
                <a:lnTo>
                  <a:pt x="678891" y="90189"/>
                </a:lnTo>
                <a:lnTo>
                  <a:pt x="715444" y="122758"/>
                </a:lnTo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2397047A-BEBB-364C-91EB-DB88C02A050B}"/>
              </a:ext>
            </a:extLst>
          </p:cNvPr>
          <p:cNvSpPr/>
          <p:nvPr/>
        </p:nvSpPr>
        <p:spPr>
          <a:xfrm>
            <a:off x="9810759" y="3556229"/>
            <a:ext cx="589359" cy="58935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715444" y="122758"/>
                </a:moveTo>
                <a:lnTo>
                  <a:pt x="748013" y="159311"/>
                </a:lnTo>
                <a:lnTo>
                  <a:pt x="775571" y="198533"/>
                </a:lnTo>
                <a:lnTo>
                  <a:pt x="798118" y="239978"/>
                </a:lnTo>
                <a:lnTo>
                  <a:pt x="815655" y="283202"/>
                </a:lnTo>
                <a:lnTo>
                  <a:pt x="828182" y="327760"/>
                </a:lnTo>
                <a:lnTo>
                  <a:pt x="835697" y="373207"/>
                </a:lnTo>
                <a:lnTo>
                  <a:pt x="838203" y="419100"/>
                </a:lnTo>
                <a:lnTo>
                  <a:pt x="835697" y="464992"/>
                </a:lnTo>
                <a:lnTo>
                  <a:pt x="828182" y="510439"/>
                </a:lnTo>
                <a:lnTo>
                  <a:pt x="815655" y="554997"/>
                </a:lnTo>
                <a:lnTo>
                  <a:pt x="798118" y="598221"/>
                </a:lnTo>
                <a:lnTo>
                  <a:pt x="775571" y="639666"/>
                </a:lnTo>
                <a:lnTo>
                  <a:pt x="748013" y="678888"/>
                </a:lnTo>
                <a:lnTo>
                  <a:pt x="715444" y="715441"/>
                </a:lnTo>
                <a:lnTo>
                  <a:pt x="678891" y="748010"/>
                </a:lnTo>
                <a:lnTo>
                  <a:pt x="639669" y="775568"/>
                </a:lnTo>
                <a:lnTo>
                  <a:pt x="598224" y="798115"/>
                </a:lnTo>
                <a:lnTo>
                  <a:pt x="555000" y="815652"/>
                </a:lnTo>
                <a:lnTo>
                  <a:pt x="510442" y="828178"/>
                </a:lnTo>
                <a:lnTo>
                  <a:pt x="464994" y="835694"/>
                </a:lnTo>
                <a:lnTo>
                  <a:pt x="419101" y="838200"/>
                </a:lnTo>
                <a:lnTo>
                  <a:pt x="373208" y="835694"/>
                </a:lnTo>
                <a:lnTo>
                  <a:pt x="327760" y="828178"/>
                </a:lnTo>
                <a:lnTo>
                  <a:pt x="283200" y="815652"/>
                </a:lnTo>
                <a:lnTo>
                  <a:pt x="239975" y="798115"/>
                </a:lnTo>
                <a:lnTo>
                  <a:pt x="198528" y="775568"/>
                </a:lnTo>
                <a:lnTo>
                  <a:pt x="159304" y="748010"/>
                </a:lnTo>
                <a:lnTo>
                  <a:pt x="122748" y="715441"/>
                </a:lnTo>
                <a:lnTo>
                  <a:pt x="90182" y="678888"/>
                </a:lnTo>
                <a:lnTo>
                  <a:pt x="62626" y="639666"/>
                </a:lnTo>
                <a:lnTo>
                  <a:pt x="40081" y="598221"/>
                </a:lnTo>
                <a:lnTo>
                  <a:pt x="22545" y="554997"/>
                </a:lnTo>
                <a:lnTo>
                  <a:pt x="10020" y="510439"/>
                </a:lnTo>
                <a:lnTo>
                  <a:pt x="2505" y="464992"/>
                </a:lnTo>
                <a:lnTo>
                  <a:pt x="0" y="419099"/>
                </a:lnTo>
                <a:lnTo>
                  <a:pt x="2505" y="373207"/>
                </a:lnTo>
                <a:lnTo>
                  <a:pt x="10020" y="327760"/>
                </a:lnTo>
                <a:lnTo>
                  <a:pt x="22545" y="283202"/>
                </a:lnTo>
                <a:lnTo>
                  <a:pt x="40081" y="239978"/>
                </a:lnTo>
                <a:lnTo>
                  <a:pt x="62626" y="198533"/>
                </a:lnTo>
                <a:lnTo>
                  <a:pt x="90182" y="159311"/>
                </a:lnTo>
                <a:lnTo>
                  <a:pt x="122748" y="122758"/>
                </a:lnTo>
                <a:lnTo>
                  <a:pt x="159304" y="90189"/>
                </a:lnTo>
                <a:lnTo>
                  <a:pt x="198528" y="62631"/>
                </a:lnTo>
                <a:lnTo>
                  <a:pt x="239975" y="40084"/>
                </a:lnTo>
                <a:lnTo>
                  <a:pt x="283200" y="22547"/>
                </a:lnTo>
                <a:lnTo>
                  <a:pt x="327760" y="10021"/>
                </a:lnTo>
                <a:lnTo>
                  <a:pt x="373208" y="2505"/>
                </a:lnTo>
                <a:lnTo>
                  <a:pt x="419101" y="0"/>
                </a:lnTo>
                <a:lnTo>
                  <a:pt x="464994" y="2505"/>
                </a:lnTo>
                <a:lnTo>
                  <a:pt x="510442" y="10021"/>
                </a:lnTo>
                <a:lnTo>
                  <a:pt x="555000" y="22547"/>
                </a:lnTo>
                <a:lnTo>
                  <a:pt x="598224" y="40084"/>
                </a:lnTo>
                <a:lnTo>
                  <a:pt x="639669" y="62631"/>
                </a:lnTo>
                <a:lnTo>
                  <a:pt x="678891" y="90189"/>
                </a:lnTo>
                <a:lnTo>
                  <a:pt x="715444" y="122758"/>
                </a:lnTo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1055262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114E54-0167-0F40-BE2E-921FE3CA6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830" y="1537921"/>
            <a:ext cx="8286771" cy="4625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91A3AA-463B-8C44-B0C8-E8A3AE23E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97F71904-3F5C-854F-BEA3-9593D058E6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99090" y="555471"/>
            <a:ext cx="2849017" cy="6491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</a:pPr>
            <a:r>
              <a:rPr sz="2109" spc="-4" dirty="0"/>
              <a:t>Switching </a:t>
            </a:r>
            <a:r>
              <a:rPr sz="2109" spc="-7" dirty="0"/>
              <a:t>between</a:t>
            </a:r>
            <a:r>
              <a:rPr sz="2109" spc="-18" dirty="0"/>
              <a:t> </a:t>
            </a:r>
            <a:r>
              <a:rPr sz="2109" spc="-4" dirty="0"/>
              <a:t>panels:</a:t>
            </a:r>
            <a:endParaRPr sz="2109" dirty="0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762702CC-5D5A-2342-B758-DB25A0D59A49}"/>
              </a:ext>
            </a:extLst>
          </p:cNvPr>
          <p:cNvSpPr/>
          <p:nvPr/>
        </p:nvSpPr>
        <p:spPr>
          <a:xfrm>
            <a:off x="6262778" y="1827368"/>
            <a:ext cx="2261190" cy="501764"/>
          </a:xfrm>
          <a:custGeom>
            <a:avLst/>
            <a:gdLst/>
            <a:ahLst/>
            <a:cxnLst/>
            <a:rect l="l" t="t" r="r" b="b"/>
            <a:pathLst>
              <a:path w="2971800" h="546100">
                <a:moveTo>
                  <a:pt x="0" y="0"/>
                </a:moveTo>
                <a:lnTo>
                  <a:pt x="2971800" y="0"/>
                </a:lnTo>
                <a:lnTo>
                  <a:pt x="2971800" y="546100"/>
                </a:lnTo>
                <a:lnTo>
                  <a:pt x="0" y="5461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7F846104-B288-4C46-B6CA-3F3694C7C962}"/>
              </a:ext>
            </a:extLst>
          </p:cNvPr>
          <p:cNvSpPr/>
          <p:nvPr/>
        </p:nvSpPr>
        <p:spPr>
          <a:xfrm>
            <a:off x="6262778" y="3600027"/>
            <a:ext cx="2261190" cy="333618"/>
          </a:xfrm>
          <a:custGeom>
            <a:avLst/>
            <a:gdLst/>
            <a:ahLst/>
            <a:cxnLst/>
            <a:rect l="l" t="t" r="r" b="b"/>
            <a:pathLst>
              <a:path w="2971800" h="546100">
                <a:moveTo>
                  <a:pt x="0" y="0"/>
                </a:moveTo>
                <a:lnTo>
                  <a:pt x="2971800" y="0"/>
                </a:lnTo>
                <a:lnTo>
                  <a:pt x="2971800" y="546100"/>
                </a:lnTo>
                <a:lnTo>
                  <a:pt x="0" y="5461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213224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685484" y="1098351"/>
            <a:ext cx="2982516" cy="5607844"/>
          </a:xfrm>
          <a:custGeom>
            <a:avLst/>
            <a:gdLst/>
            <a:ahLst/>
            <a:cxnLst/>
            <a:rect l="l" t="t" r="r" b="b"/>
            <a:pathLst>
              <a:path w="4241800" h="7975600">
                <a:moveTo>
                  <a:pt x="0" y="0"/>
                </a:moveTo>
                <a:lnTo>
                  <a:pt x="4241800" y="0"/>
                </a:lnTo>
                <a:lnTo>
                  <a:pt x="4241800" y="7975600"/>
                </a:lnTo>
                <a:lnTo>
                  <a:pt x="0" y="7975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object 4"/>
          <p:cNvSpPr/>
          <p:nvPr/>
        </p:nvSpPr>
        <p:spPr>
          <a:xfrm>
            <a:off x="1907977" y="5902523"/>
            <a:ext cx="7188398" cy="803672"/>
          </a:xfrm>
          <a:custGeom>
            <a:avLst/>
            <a:gdLst/>
            <a:ahLst/>
            <a:cxnLst/>
            <a:rect l="l" t="t" r="r" b="b"/>
            <a:pathLst>
              <a:path w="10223500" h="1143000">
                <a:moveTo>
                  <a:pt x="0" y="0"/>
                </a:moveTo>
                <a:lnTo>
                  <a:pt x="10223500" y="0"/>
                </a:lnTo>
                <a:lnTo>
                  <a:pt x="102235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/>
          <p:nvPr/>
        </p:nvSpPr>
        <p:spPr>
          <a:xfrm>
            <a:off x="1907977" y="1178719"/>
            <a:ext cx="7188398" cy="803672"/>
          </a:xfrm>
          <a:custGeom>
            <a:avLst/>
            <a:gdLst/>
            <a:ahLst/>
            <a:cxnLst/>
            <a:rect l="l" t="t" r="r" b="b"/>
            <a:pathLst>
              <a:path w="10223500" h="1143000">
                <a:moveTo>
                  <a:pt x="0" y="0"/>
                </a:moveTo>
                <a:lnTo>
                  <a:pt x="10223500" y="0"/>
                </a:lnTo>
                <a:lnTo>
                  <a:pt x="102235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6"/>
          <p:cNvSpPr txBox="1"/>
          <p:nvPr/>
        </p:nvSpPr>
        <p:spPr>
          <a:xfrm>
            <a:off x="1688137" y="649347"/>
            <a:ext cx="7408238" cy="338634"/>
          </a:xfrm>
          <a:prstGeom prst="rect">
            <a:avLst/>
          </a:prstGeom>
        </p:spPr>
        <p:txBody>
          <a:bodyPr vert="horz" wrap="square" lIns="0" tIns="17859" rIns="0" bIns="0" rtlCol="0">
            <a:spAutoFit/>
          </a:bodyPr>
          <a:lstStyle/>
          <a:p>
            <a:pPr marL="1226895" marR="3572" indent="-1218412">
              <a:lnSpc>
                <a:spcPts val="2461"/>
              </a:lnSpc>
              <a:spcBef>
                <a:spcPts val="141"/>
              </a:spcBef>
            </a:pPr>
            <a:r>
              <a:rPr sz="2109" spc="-4" dirty="0">
                <a:latin typeface="Gill Sans MT"/>
                <a:cs typeface="Gill Sans MT"/>
              </a:rPr>
              <a:t>Our </a:t>
            </a:r>
            <a:r>
              <a:rPr sz="2109" spc="-11" dirty="0">
                <a:latin typeface="Gill Sans MT"/>
                <a:cs typeface="Gill Sans MT"/>
              </a:rPr>
              <a:t>real </a:t>
            </a:r>
            <a:r>
              <a:rPr sz="2109" spc="-7" dirty="0">
                <a:latin typeface="Gill Sans MT"/>
                <a:cs typeface="Gill Sans MT"/>
              </a:rPr>
              <a:t>interest </a:t>
            </a:r>
            <a:r>
              <a:rPr sz="2109" spc="-4" dirty="0">
                <a:latin typeface="Gill Sans MT"/>
                <a:cs typeface="Gill Sans MT"/>
              </a:rPr>
              <a:t>is </a:t>
            </a:r>
            <a:r>
              <a:rPr sz="2109" dirty="0">
                <a:latin typeface="Gill Sans MT"/>
                <a:cs typeface="Gill Sans MT"/>
              </a:rPr>
              <a:t>the </a:t>
            </a:r>
            <a:r>
              <a:rPr sz="2109" spc="-4" dirty="0">
                <a:latin typeface="Gill Sans MT"/>
                <a:cs typeface="Gill Sans MT"/>
              </a:rPr>
              <a:t>“console”...</a:t>
            </a:r>
            <a:r>
              <a:rPr sz="2109" spc="-429" dirty="0">
                <a:latin typeface="Gill Sans MT"/>
                <a:cs typeface="Gill Sans MT"/>
              </a:rPr>
              <a:t> </a:t>
            </a:r>
            <a:r>
              <a:rPr sz="2109" spc="-28" dirty="0">
                <a:latin typeface="Gill Sans MT"/>
                <a:cs typeface="Gill Sans MT"/>
              </a:rPr>
              <a:t>that’s  </a:t>
            </a:r>
            <a:r>
              <a:rPr lang="en-US" sz="2109" spc="-28" dirty="0">
                <a:latin typeface="Gill Sans MT"/>
                <a:cs typeface="Gill Sans MT"/>
              </a:rPr>
              <a:t>where we’ll run </a:t>
            </a:r>
            <a:r>
              <a:rPr sz="2109" dirty="0">
                <a:latin typeface="Gill Sans MT"/>
                <a:cs typeface="Gill Sans MT"/>
              </a:rPr>
              <a:t>R </a:t>
            </a:r>
            <a:r>
              <a:rPr lang="en-US" sz="2109" spc="-4" dirty="0">
                <a:latin typeface="Gill Sans MT"/>
                <a:cs typeface="Gill Sans MT"/>
              </a:rPr>
              <a:t>code</a:t>
            </a:r>
            <a:endParaRPr sz="2109" dirty="0">
              <a:latin typeface="Gill Sans MT"/>
              <a:cs typeface="Gill Sans M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C5AC19-2BEB-D84A-A331-EF4A73B92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0F5558B-4260-A34B-95AA-A6CEBE92D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365" y="1678383"/>
            <a:ext cx="8286771" cy="4625976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id="{22B9B6A8-B11A-E849-A52F-5D03994573E2}"/>
              </a:ext>
            </a:extLst>
          </p:cNvPr>
          <p:cNvSpPr/>
          <p:nvPr/>
        </p:nvSpPr>
        <p:spPr>
          <a:xfrm>
            <a:off x="1277365" y="1982390"/>
            <a:ext cx="4191782" cy="4452915"/>
          </a:xfrm>
          <a:custGeom>
            <a:avLst/>
            <a:gdLst/>
            <a:ahLst/>
            <a:cxnLst/>
            <a:rect l="l" t="t" r="r" b="b"/>
            <a:pathLst>
              <a:path w="2971800" h="546100">
                <a:moveTo>
                  <a:pt x="0" y="0"/>
                </a:moveTo>
                <a:lnTo>
                  <a:pt x="2971800" y="0"/>
                </a:lnTo>
                <a:lnTo>
                  <a:pt x="2971800" y="546100"/>
                </a:lnTo>
                <a:lnTo>
                  <a:pt x="0" y="5461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A9D49E-49B2-0811-083C-9FB01A84A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What is an R script?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111342-2127-E44E-9628-CB44DD43E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graphicFrame>
        <p:nvGraphicFramePr>
          <p:cNvPr id="11" name="Content Placeholder 7">
            <a:extLst>
              <a:ext uri="{FF2B5EF4-FFF2-40B4-BE49-F238E27FC236}">
                <a16:creationId xmlns:a16="http://schemas.microsoft.com/office/drawing/2014/main" id="{E356ECA4-F068-7707-6622-2DF81EFFBC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5186058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6522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CA439C-BF5A-D439-7936-E7D40204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use scripts?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6128F-7519-685E-39B3-4DCE32E8C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(or paste) R commands into the text file</a:t>
            </a:r>
          </a:p>
          <a:p>
            <a:r>
              <a:rPr lang="en-US" dirty="0"/>
              <a:t>Save the script (usually in the same folder as the data)</a:t>
            </a:r>
          </a:p>
          <a:p>
            <a:r>
              <a:rPr lang="en-US" dirty="0"/>
              <a:t>Use the “source” button to run 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945691-FFC7-EAF5-33E7-A5130F4EC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45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b="1"/>
              <a:t>Structure of 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49B35D7-981B-8BD4-3462-6635488301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219440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18329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B0FD30E9-3803-4044-A094-2C4D598A47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085" b="33926"/>
          <a:stretch/>
        </p:blipFill>
        <p:spPr>
          <a:xfrm>
            <a:off x="3350270" y="1530225"/>
            <a:ext cx="5654020" cy="42283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1" y="330399"/>
            <a:ext cx="7258050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3062327" algn="l"/>
              </a:tabLst>
            </a:pPr>
            <a:r>
              <a:rPr spc="-4" dirty="0"/>
              <a:t>Open</a:t>
            </a:r>
            <a:r>
              <a:rPr spc="7" dirty="0"/>
              <a:t> </a:t>
            </a:r>
            <a:r>
              <a:rPr dirty="0"/>
              <a:t>an</a:t>
            </a:r>
            <a:r>
              <a:rPr spc="7" dirty="0"/>
              <a:t> </a:t>
            </a:r>
            <a:r>
              <a:rPr spc="-4" dirty="0"/>
              <a:t>existing</a:t>
            </a:r>
            <a:r>
              <a:rPr lang="en-US" spc="-4" dirty="0"/>
              <a:t> </a:t>
            </a:r>
            <a:r>
              <a:rPr spc="-4" dirty="0"/>
              <a:t>script?</a:t>
            </a:r>
          </a:p>
        </p:txBody>
      </p:sp>
      <p:sp>
        <p:nvSpPr>
          <p:cNvPr id="4" name="object 4"/>
          <p:cNvSpPr/>
          <p:nvPr/>
        </p:nvSpPr>
        <p:spPr>
          <a:xfrm>
            <a:off x="3881438" y="1714500"/>
            <a:ext cx="428625" cy="258961"/>
          </a:xfrm>
          <a:custGeom>
            <a:avLst/>
            <a:gdLst/>
            <a:ahLst/>
            <a:cxnLst/>
            <a:rect l="l" t="t" r="r" b="b"/>
            <a:pathLst>
              <a:path w="609600" h="368300">
                <a:moveTo>
                  <a:pt x="0" y="0"/>
                </a:moveTo>
                <a:lnTo>
                  <a:pt x="609600" y="0"/>
                </a:lnTo>
                <a:lnTo>
                  <a:pt x="609600" y="368300"/>
                </a:lnTo>
                <a:lnTo>
                  <a:pt x="0" y="3683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924A46-96D7-F544-B9E1-E1117E1AD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29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24A5542-DBEF-8043-B4B7-A4A6837FD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085" b="33926"/>
          <a:stretch/>
        </p:blipFill>
        <p:spPr>
          <a:xfrm>
            <a:off x="3431550" y="1530225"/>
            <a:ext cx="5654020" cy="42283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1300" y="351353"/>
            <a:ext cx="7467599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1630503" algn="l"/>
              </a:tabLst>
            </a:pPr>
            <a:r>
              <a:rPr spc="-14" dirty="0"/>
              <a:t>Create</a:t>
            </a:r>
            <a:r>
              <a:rPr spc="4" dirty="0"/>
              <a:t> </a:t>
            </a:r>
            <a:r>
              <a:rPr dirty="0"/>
              <a:t>a</a:t>
            </a:r>
            <a:r>
              <a:rPr lang="en-US" dirty="0"/>
              <a:t> </a:t>
            </a:r>
            <a:r>
              <a:rPr spc="-18" dirty="0"/>
              <a:t>new</a:t>
            </a:r>
            <a:r>
              <a:rPr spc="-53" dirty="0"/>
              <a:t> </a:t>
            </a:r>
            <a:r>
              <a:rPr spc="-4" dirty="0"/>
              <a:t>script...</a:t>
            </a:r>
          </a:p>
        </p:txBody>
      </p:sp>
      <p:sp>
        <p:nvSpPr>
          <p:cNvPr id="4" name="object 4"/>
          <p:cNvSpPr/>
          <p:nvPr/>
        </p:nvSpPr>
        <p:spPr>
          <a:xfrm>
            <a:off x="3408164" y="1714500"/>
            <a:ext cx="428625" cy="258961"/>
          </a:xfrm>
          <a:custGeom>
            <a:avLst/>
            <a:gdLst/>
            <a:ahLst/>
            <a:cxnLst/>
            <a:rect l="l" t="t" r="r" b="b"/>
            <a:pathLst>
              <a:path w="609600" h="368300">
                <a:moveTo>
                  <a:pt x="0" y="0"/>
                </a:moveTo>
                <a:lnTo>
                  <a:pt x="609600" y="0"/>
                </a:lnTo>
                <a:lnTo>
                  <a:pt x="609600" y="368300"/>
                </a:lnTo>
                <a:lnTo>
                  <a:pt x="0" y="3683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F44A60-B812-D24C-A0D4-618D96753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7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8F0FA43-5339-EC4E-952A-F9A30504D1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1702"/>
          <a:stretch/>
        </p:blipFill>
        <p:spPr>
          <a:xfrm>
            <a:off x="3408164" y="1560444"/>
            <a:ext cx="5833917" cy="46838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object 4"/>
          <p:cNvSpPr txBox="1"/>
          <p:nvPr/>
        </p:nvSpPr>
        <p:spPr>
          <a:xfrm>
            <a:off x="2328004" y="2009180"/>
            <a:ext cx="830014" cy="2596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And</a:t>
            </a:r>
            <a:r>
              <a:rPr sz="1687" spc="-63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1687" spc="-11" dirty="0">
                <a:solidFill>
                  <a:srgbClr val="990100"/>
                </a:solidFill>
                <a:latin typeface="Gill Sans MT"/>
                <a:cs typeface="Gill Sans MT"/>
              </a:rPr>
              <a:t>here</a:t>
            </a:r>
            <a:endParaRPr sz="1687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08164" y="2000250"/>
            <a:ext cx="1768078" cy="321469"/>
          </a:xfrm>
          <a:custGeom>
            <a:avLst/>
            <a:gdLst/>
            <a:ahLst/>
            <a:cxnLst/>
            <a:rect l="l" t="t" r="r" b="b"/>
            <a:pathLst>
              <a:path w="2514600" h="457200">
                <a:moveTo>
                  <a:pt x="0" y="0"/>
                </a:moveTo>
                <a:lnTo>
                  <a:pt x="2514600" y="0"/>
                </a:lnTo>
                <a:lnTo>
                  <a:pt x="2514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A06EE28-AAFA-5240-B591-268E4F93801F}"/>
              </a:ext>
            </a:extLst>
          </p:cNvPr>
          <p:cNvSpPr txBox="1">
            <a:spLocks/>
          </p:cNvSpPr>
          <p:nvPr/>
        </p:nvSpPr>
        <p:spPr>
          <a:xfrm>
            <a:off x="2781300" y="351353"/>
            <a:ext cx="7467599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929">
              <a:lnSpc>
                <a:spcPct val="100000"/>
              </a:lnSpc>
              <a:tabLst>
                <a:tab pos="1630503" algn="l"/>
              </a:tabLst>
            </a:pPr>
            <a:r>
              <a:rPr lang="en-US" spc="-14"/>
              <a:t>Create</a:t>
            </a:r>
            <a:r>
              <a:rPr lang="en-US" spc="4"/>
              <a:t> </a:t>
            </a:r>
            <a:r>
              <a:rPr lang="en-US"/>
              <a:t>a </a:t>
            </a:r>
            <a:r>
              <a:rPr lang="en-US" spc="-18"/>
              <a:t>new</a:t>
            </a:r>
            <a:r>
              <a:rPr lang="en-US" spc="-53"/>
              <a:t> </a:t>
            </a:r>
            <a:r>
              <a:rPr lang="en-US" spc="-4"/>
              <a:t>script...</a:t>
            </a:r>
            <a:endParaRPr lang="en-US" spc="-4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63E7A1-D76E-974C-93C6-4D2B9687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62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0701" y="330398"/>
            <a:ext cx="6914430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1236718" algn="l"/>
                <a:tab pos="1918029" algn="l"/>
              </a:tabLst>
            </a:pPr>
            <a:r>
              <a:rPr spc="-60" dirty="0"/>
              <a:t>Here’s</a:t>
            </a:r>
            <a:r>
              <a:rPr lang="en-US" spc="-60" dirty="0"/>
              <a:t> </a:t>
            </a:r>
            <a:r>
              <a:rPr dirty="0"/>
              <a:t>the</a:t>
            </a:r>
            <a:r>
              <a:rPr lang="en-US" dirty="0"/>
              <a:t> </a:t>
            </a:r>
            <a:r>
              <a:rPr spc="-18" dirty="0"/>
              <a:t>new </a:t>
            </a:r>
            <a:r>
              <a:rPr spc="-4" dirty="0"/>
              <a:t>(empty)</a:t>
            </a:r>
            <a:r>
              <a:rPr spc="-21" dirty="0"/>
              <a:t> </a:t>
            </a:r>
            <a:r>
              <a:rPr spc="-4" dirty="0"/>
              <a:t>script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32DC99-EC8B-964D-84AE-738B546DC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FCF4737-964E-BD4F-9E3D-2BDAB38F8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582" y="1301369"/>
            <a:ext cx="7689012" cy="49429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34267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3550" y="428923"/>
            <a:ext cx="944880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4359318" algn="l"/>
                <a:tab pos="5166086" algn="l"/>
                <a:tab pos="5847398" algn="l"/>
              </a:tabLst>
            </a:pPr>
            <a:r>
              <a:rPr lang="en-US" sz="4000" spc="-105" dirty="0"/>
              <a:t>Try it: </a:t>
            </a:r>
            <a:r>
              <a:rPr sz="4000" spc="-105" dirty="0"/>
              <a:t>Type </a:t>
            </a:r>
            <a:r>
              <a:rPr sz="4000" dirty="0"/>
              <a:t>some</a:t>
            </a:r>
            <a:r>
              <a:rPr sz="4000" spc="98" dirty="0"/>
              <a:t> </a:t>
            </a:r>
            <a:r>
              <a:rPr sz="4000" dirty="0"/>
              <a:t>R</a:t>
            </a:r>
            <a:r>
              <a:rPr sz="4000" spc="-4" dirty="0"/>
              <a:t> </a:t>
            </a:r>
            <a:r>
              <a:rPr sz="4000" dirty="0"/>
              <a:t>commands</a:t>
            </a:r>
            <a:r>
              <a:rPr lang="en-US" sz="4000" dirty="0"/>
              <a:t> </a:t>
            </a:r>
            <a:r>
              <a:rPr sz="4000" spc="-4" dirty="0"/>
              <a:t>into</a:t>
            </a:r>
            <a:r>
              <a:rPr lang="en-US" sz="4000" spc="-4" dirty="0"/>
              <a:t> </a:t>
            </a:r>
            <a:r>
              <a:rPr sz="4000" dirty="0"/>
              <a:t>the</a:t>
            </a:r>
            <a:r>
              <a:rPr lang="en-US" sz="4000" dirty="0"/>
              <a:t> </a:t>
            </a:r>
            <a:r>
              <a:rPr sz="4000" spc="-4" dirty="0"/>
              <a:t>script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891A43-A788-5747-BA3A-359F16319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23FDC7B-5893-3F4B-BA56-BACD3F6B3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332" y="1753402"/>
            <a:ext cx="6307336" cy="46756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79665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6AE6B8-CA34-DB48-8205-567742F47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164" y="1129701"/>
            <a:ext cx="6899437" cy="51146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object 4"/>
          <p:cNvSpPr txBox="1"/>
          <p:nvPr/>
        </p:nvSpPr>
        <p:spPr>
          <a:xfrm>
            <a:off x="1574844" y="1492151"/>
            <a:ext cx="1714054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 indent="-446" algn="ctr">
              <a:lnSpc>
                <a:spcPts val="1969"/>
              </a:lnSpc>
            </a:pP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This tells </a:t>
            </a:r>
            <a:r>
              <a:rPr sz="1687" spc="-14" dirty="0">
                <a:solidFill>
                  <a:srgbClr val="990100"/>
                </a:solidFill>
                <a:latin typeface="Gill Sans MT"/>
                <a:cs typeface="Gill Sans MT"/>
              </a:rPr>
              <a:t>you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that  the </a:t>
            </a:r>
            <a:r>
              <a:rPr sz="1687" spc="-4" dirty="0">
                <a:solidFill>
                  <a:srgbClr val="990100"/>
                </a:solidFill>
                <a:latin typeface="Gill Sans MT"/>
                <a:cs typeface="Gill Sans MT"/>
              </a:rPr>
              <a:t>script</a:t>
            </a:r>
            <a:r>
              <a:rPr sz="1687" spc="-35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has</a:t>
            </a:r>
            <a:r>
              <a:rPr sz="1687" spc="-18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some  </a:t>
            </a:r>
            <a:r>
              <a:rPr sz="1687" spc="-14" dirty="0">
                <a:solidFill>
                  <a:srgbClr val="990100"/>
                </a:solidFill>
                <a:latin typeface="Gill Sans MT"/>
                <a:cs typeface="Gill Sans MT"/>
              </a:rPr>
              <a:t>unsaved</a:t>
            </a:r>
            <a:r>
              <a:rPr sz="1687" spc="-67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changes</a:t>
            </a:r>
          </a:p>
        </p:txBody>
      </p:sp>
      <p:sp>
        <p:nvSpPr>
          <p:cNvPr id="5" name="object 5"/>
          <p:cNvSpPr/>
          <p:nvPr/>
        </p:nvSpPr>
        <p:spPr>
          <a:xfrm>
            <a:off x="3408164" y="1639019"/>
            <a:ext cx="1276945" cy="258792"/>
          </a:xfrm>
          <a:custGeom>
            <a:avLst/>
            <a:gdLst/>
            <a:ahLst/>
            <a:cxnLst/>
            <a:rect l="l" t="t" r="r" b="b"/>
            <a:pathLst>
              <a:path w="1816100" h="558800">
                <a:moveTo>
                  <a:pt x="0" y="0"/>
                </a:moveTo>
                <a:lnTo>
                  <a:pt x="1816100" y="0"/>
                </a:lnTo>
                <a:lnTo>
                  <a:pt x="18161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9D2C66E-B040-734D-A063-40D053FE72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3550" y="428923"/>
            <a:ext cx="944880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4359318" algn="l"/>
                <a:tab pos="5166086" algn="l"/>
                <a:tab pos="5847398" algn="l"/>
              </a:tabLst>
            </a:pPr>
            <a:r>
              <a:rPr sz="4000" spc="-105" dirty="0"/>
              <a:t>Type </a:t>
            </a:r>
            <a:r>
              <a:rPr sz="4000" dirty="0"/>
              <a:t>some</a:t>
            </a:r>
            <a:r>
              <a:rPr sz="4000" spc="98" dirty="0"/>
              <a:t> </a:t>
            </a:r>
            <a:r>
              <a:rPr sz="4000" dirty="0"/>
              <a:t>R</a:t>
            </a:r>
            <a:r>
              <a:rPr sz="4000" spc="-4" dirty="0"/>
              <a:t> </a:t>
            </a:r>
            <a:r>
              <a:rPr sz="4000" dirty="0"/>
              <a:t>commands</a:t>
            </a:r>
            <a:r>
              <a:rPr lang="en-US" sz="4000" dirty="0"/>
              <a:t> </a:t>
            </a:r>
            <a:r>
              <a:rPr sz="4000" spc="-4" dirty="0"/>
              <a:t>into</a:t>
            </a:r>
            <a:r>
              <a:rPr lang="en-US" sz="4000" spc="-4" dirty="0"/>
              <a:t> </a:t>
            </a:r>
            <a:r>
              <a:rPr sz="4000" dirty="0"/>
              <a:t>the</a:t>
            </a:r>
            <a:r>
              <a:rPr lang="en-US" sz="4000" dirty="0"/>
              <a:t> </a:t>
            </a:r>
            <a:r>
              <a:rPr sz="4000" spc="-4" dirty="0"/>
              <a:t>script: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25AFE8-38CA-F843-AE1F-74D025813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89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D038673-6BBD-144F-A196-8B48B3692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164" y="1129701"/>
            <a:ext cx="6899437" cy="51146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object 4"/>
          <p:cNvSpPr txBox="1"/>
          <p:nvPr/>
        </p:nvSpPr>
        <p:spPr>
          <a:xfrm>
            <a:off x="1366977" y="2718098"/>
            <a:ext cx="1898452" cy="1282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83" marR="3572" indent="-5358" algn="ctr">
              <a:lnSpc>
                <a:spcPts val="1969"/>
              </a:lnSpc>
            </a:pP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These comments  </a:t>
            </a:r>
            <a:r>
              <a:rPr sz="1687" spc="-21" dirty="0">
                <a:solidFill>
                  <a:srgbClr val="990100"/>
                </a:solidFill>
                <a:latin typeface="Gill Sans MT"/>
                <a:cs typeface="Gill Sans MT"/>
              </a:rPr>
              <a:t>won’t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“do” </a:t>
            </a:r>
            <a:r>
              <a:rPr sz="1687" spc="-7" dirty="0">
                <a:solidFill>
                  <a:srgbClr val="990100"/>
                </a:solidFill>
                <a:latin typeface="Gill Sans MT"/>
                <a:cs typeface="Gill Sans MT"/>
              </a:rPr>
              <a:t>anything, 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but </a:t>
            </a:r>
            <a:r>
              <a:rPr sz="1687" spc="-35" dirty="0">
                <a:solidFill>
                  <a:srgbClr val="990100"/>
                </a:solidFill>
                <a:latin typeface="Gill Sans MT"/>
                <a:cs typeface="Gill Sans MT"/>
              </a:rPr>
              <a:t>it’s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a </a:t>
            </a:r>
            <a:r>
              <a:rPr sz="1687" spc="-7" dirty="0">
                <a:solidFill>
                  <a:srgbClr val="990100"/>
                </a:solidFill>
                <a:latin typeface="Gill Sans MT"/>
                <a:cs typeface="Gill Sans MT"/>
              </a:rPr>
              <a:t>good</a:t>
            </a:r>
            <a:r>
              <a:rPr sz="1687" spc="-11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idea</a:t>
            </a:r>
            <a:r>
              <a:rPr sz="1687" spc="-14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to  write </a:t>
            </a:r>
            <a:r>
              <a:rPr sz="1687" spc="-7" dirty="0">
                <a:solidFill>
                  <a:srgbClr val="990100"/>
                </a:solidFill>
                <a:latin typeface="Gill Sans MT"/>
                <a:cs typeface="Gill Sans MT"/>
              </a:rPr>
              <a:t>extensive 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comments</a:t>
            </a:r>
          </a:p>
        </p:txBody>
      </p:sp>
      <p:sp>
        <p:nvSpPr>
          <p:cNvPr id="5" name="object 5"/>
          <p:cNvSpPr/>
          <p:nvPr/>
        </p:nvSpPr>
        <p:spPr>
          <a:xfrm>
            <a:off x="3961805" y="2071687"/>
            <a:ext cx="3625453" cy="1016570"/>
          </a:xfrm>
          <a:custGeom>
            <a:avLst/>
            <a:gdLst/>
            <a:ahLst/>
            <a:cxnLst/>
            <a:rect l="l" t="t" r="r" b="b"/>
            <a:pathLst>
              <a:path w="5156200" h="1955800">
                <a:moveTo>
                  <a:pt x="0" y="0"/>
                </a:moveTo>
                <a:lnTo>
                  <a:pt x="5156200" y="0"/>
                </a:lnTo>
                <a:lnTo>
                  <a:pt x="5156200" y="1955800"/>
                </a:lnTo>
                <a:lnTo>
                  <a:pt x="0" y="19558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6"/>
          <p:cNvSpPr/>
          <p:nvPr/>
        </p:nvSpPr>
        <p:spPr>
          <a:xfrm>
            <a:off x="3961805" y="3514910"/>
            <a:ext cx="3625453" cy="258961"/>
          </a:xfrm>
          <a:custGeom>
            <a:avLst/>
            <a:gdLst/>
            <a:ahLst/>
            <a:cxnLst/>
            <a:rect l="l" t="t" r="r" b="b"/>
            <a:pathLst>
              <a:path w="5156200" h="368300">
                <a:moveTo>
                  <a:pt x="0" y="0"/>
                </a:moveTo>
                <a:lnTo>
                  <a:pt x="5156200" y="0"/>
                </a:lnTo>
                <a:lnTo>
                  <a:pt x="5156200" y="368300"/>
                </a:lnTo>
                <a:lnTo>
                  <a:pt x="0" y="3683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C2AF81A3-12CB-2842-BDA6-80058AF77C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3550" y="428923"/>
            <a:ext cx="944880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4359318" algn="l"/>
                <a:tab pos="5166086" algn="l"/>
                <a:tab pos="5847398" algn="l"/>
              </a:tabLst>
            </a:pPr>
            <a:r>
              <a:rPr sz="4000" spc="-105" dirty="0"/>
              <a:t>Type </a:t>
            </a:r>
            <a:r>
              <a:rPr sz="4000" dirty="0"/>
              <a:t>some</a:t>
            </a:r>
            <a:r>
              <a:rPr sz="4000" spc="98" dirty="0"/>
              <a:t> </a:t>
            </a:r>
            <a:r>
              <a:rPr sz="4000" dirty="0"/>
              <a:t>R</a:t>
            </a:r>
            <a:r>
              <a:rPr sz="4000" spc="-4" dirty="0"/>
              <a:t> </a:t>
            </a:r>
            <a:r>
              <a:rPr sz="4000" dirty="0"/>
              <a:t>commands</a:t>
            </a:r>
            <a:r>
              <a:rPr lang="en-US" sz="4000" dirty="0"/>
              <a:t> </a:t>
            </a:r>
            <a:r>
              <a:rPr sz="4000" spc="-4" dirty="0"/>
              <a:t>into</a:t>
            </a:r>
            <a:r>
              <a:rPr lang="en-US" sz="4000" spc="-4" dirty="0"/>
              <a:t> </a:t>
            </a:r>
            <a:r>
              <a:rPr sz="4000" dirty="0"/>
              <a:t>the</a:t>
            </a:r>
            <a:r>
              <a:rPr lang="en-US" sz="4000" dirty="0"/>
              <a:t> </a:t>
            </a:r>
            <a:r>
              <a:rPr sz="4000" spc="-4" dirty="0"/>
              <a:t>script: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EA9EA2-BC1B-C54C-A41A-6B1558095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90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77D125-A96C-0B49-B8F7-30C6B5D39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164" y="1129701"/>
            <a:ext cx="6899437" cy="51146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object 4"/>
          <p:cNvSpPr txBox="1"/>
          <p:nvPr/>
        </p:nvSpPr>
        <p:spPr>
          <a:xfrm>
            <a:off x="1055926" y="2874949"/>
            <a:ext cx="189532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83" marR="3572" indent="-2232" algn="ctr">
              <a:lnSpc>
                <a:spcPts val="1969"/>
              </a:lnSpc>
            </a:pP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These </a:t>
            </a:r>
            <a:r>
              <a:rPr sz="1687" spc="-14" dirty="0">
                <a:solidFill>
                  <a:srgbClr val="990100"/>
                </a:solidFill>
                <a:latin typeface="Gill Sans MT"/>
                <a:cs typeface="Gill Sans MT"/>
              </a:rPr>
              <a:t>are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the actual  R commands</a:t>
            </a:r>
            <a:r>
              <a:rPr sz="1687" spc="-49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that</a:t>
            </a:r>
            <a:r>
              <a:rPr sz="1687" spc="-25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will  do</a:t>
            </a:r>
            <a:r>
              <a:rPr sz="1687" spc="-39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1687" spc="-4" dirty="0">
                <a:solidFill>
                  <a:srgbClr val="990100"/>
                </a:solidFill>
                <a:latin typeface="Gill Sans MT"/>
                <a:cs typeface="Gill Sans MT"/>
              </a:rPr>
              <a:t>something!</a:t>
            </a:r>
            <a:endParaRPr sz="1687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69037" y="3090749"/>
            <a:ext cx="3625453" cy="357188"/>
          </a:xfrm>
          <a:custGeom>
            <a:avLst/>
            <a:gdLst/>
            <a:ahLst/>
            <a:cxnLst/>
            <a:rect l="l" t="t" r="r" b="b"/>
            <a:pathLst>
              <a:path w="5156200" h="558800">
                <a:moveTo>
                  <a:pt x="0" y="0"/>
                </a:moveTo>
                <a:lnTo>
                  <a:pt x="5156200" y="0"/>
                </a:lnTo>
                <a:lnTo>
                  <a:pt x="51562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6"/>
          <p:cNvSpPr/>
          <p:nvPr/>
        </p:nvSpPr>
        <p:spPr>
          <a:xfrm>
            <a:off x="3886289" y="3747167"/>
            <a:ext cx="3625453" cy="357188"/>
          </a:xfrm>
          <a:custGeom>
            <a:avLst/>
            <a:gdLst/>
            <a:ahLst/>
            <a:cxnLst/>
            <a:rect l="l" t="t" r="r" b="b"/>
            <a:pathLst>
              <a:path w="5156200" h="508000">
                <a:moveTo>
                  <a:pt x="0" y="0"/>
                </a:moveTo>
                <a:lnTo>
                  <a:pt x="5156200" y="0"/>
                </a:lnTo>
                <a:lnTo>
                  <a:pt x="51562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6DB2370-4165-934A-9D4A-D4587CDF96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3550" y="428923"/>
            <a:ext cx="944880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4359318" algn="l"/>
                <a:tab pos="5166086" algn="l"/>
                <a:tab pos="5847398" algn="l"/>
              </a:tabLst>
            </a:pPr>
            <a:r>
              <a:rPr sz="4000" spc="-105" dirty="0"/>
              <a:t>Type </a:t>
            </a:r>
            <a:r>
              <a:rPr sz="4000" dirty="0"/>
              <a:t>some</a:t>
            </a:r>
            <a:r>
              <a:rPr sz="4000" spc="98" dirty="0"/>
              <a:t> </a:t>
            </a:r>
            <a:r>
              <a:rPr sz="4000" dirty="0"/>
              <a:t>R</a:t>
            </a:r>
            <a:r>
              <a:rPr sz="4000" spc="-4" dirty="0"/>
              <a:t> </a:t>
            </a:r>
            <a:r>
              <a:rPr sz="4000" dirty="0"/>
              <a:t>commands</a:t>
            </a:r>
            <a:r>
              <a:rPr lang="en-US" sz="4000" dirty="0"/>
              <a:t> </a:t>
            </a:r>
            <a:r>
              <a:rPr sz="4000" spc="-4" dirty="0"/>
              <a:t>into</a:t>
            </a:r>
            <a:r>
              <a:rPr lang="en-US" sz="4000" spc="-4" dirty="0"/>
              <a:t> </a:t>
            </a:r>
            <a:r>
              <a:rPr sz="4000" dirty="0"/>
              <a:t>the</a:t>
            </a:r>
            <a:r>
              <a:rPr lang="en-US" sz="4000" dirty="0"/>
              <a:t> </a:t>
            </a:r>
            <a:r>
              <a:rPr sz="4000" spc="-4" dirty="0"/>
              <a:t>script: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EE9042-5A83-164D-9096-0C0F93D64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31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5B858C-4748-C844-B8EC-604ACFE58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164" y="1129701"/>
            <a:ext cx="6899437" cy="51146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7850" y="330399"/>
            <a:ext cx="8591549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2002858" algn="l"/>
                <a:tab pos="3620860" algn="l"/>
                <a:tab pos="5138406" algn="l"/>
              </a:tabLst>
            </a:pPr>
            <a:r>
              <a:rPr spc="-155" dirty="0"/>
              <a:t>We</a:t>
            </a:r>
            <a:r>
              <a:rPr spc="7" dirty="0"/>
              <a:t> </a:t>
            </a:r>
            <a:r>
              <a:rPr spc="-4" dirty="0"/>
              <a:t>should</a:t>
            </a:r>
            <a:r>
              <a:rPr lang="en-US" spc="-4" dirty="0"/>
              <a:t> </a:t>
            </a:r>
            <a:r>
              <a:rPr spc="-18" dirty="0"/>
              <a:t>probably</a:t>
            </a:r>
            <a:r>
              <a:rPr lang="en-US" spc="-18" dirty="0"/>
              <a:t> </a:t>
            </a:r>
            <a:r>
              <a:rPr spc="-49" dirty="0"/>
              <a:t>save</a:t>
            </a:r>
            <a:r>
              <a:rPr dirty="0"/>
              <a:t> the</a:t>
            </a:r>
            <a:r>
              <a:rPr lang="en-US" dirty="0"/>
              <a:t> </a:t>
            </a:r>
            <a:r>
              <a:rPr spc="-4" dirty="0"/>
              <a:t>script!</a:t>
            </a:r>
          </a:p>
        </p:txBody>
      </p:sp>
      <p:sp>
        <p:nvSpPr>
          <p:cNvPr id="4" name="object 4"/>
          <p:cNvSpPr/>
          <p:nvPr/>
        </p:nvSpPr>
        <p:spPr>
          <a:xfrm>
            <a:off x="4261449" y="1803191"/>
            <a:ext cx="285470" cy="422424"/>
          </a:xfrm>
          <a:custGeom>
            <a:avLst/>
            <a:gdLst/>
            <a:ahLst/>
            <a:cxnLst/>
            <a:rect l="l" t="t" r="r" b="b"/>
            <a:pathLst>
              <a:path w="469900" h="558800">
                <a:moveTo>
                  <a:pt x="0" y="0"/>
                </a:moveTo>
                <a:lnTo>
                  <a:pt x="469900" y="0"/>
                </a:lnTo>
                <a:lnTo>
                  <a:pt x="4699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3256DC-4E2A-914C-8F32-E31889E70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48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C9EED08-3E82-DD40-9768-8A59AAA41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435470"/>
            <a:ext cx="10109200" cy="5651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object 4"/>
          <p:cNvSpPr txBox="1"/>
          <p:nvPr/>
        </p:nvSpPr>
        <p:spPr>
          <a:xfrm>
            <a:off x="2171701" y="6294672"/>
            <a:ext cx="4381043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865" marR="3572" indent="-84382">
              <a:lnSpc>
                <a:spcPts val="1969"/>
              </a:lnSpc>
            </a:pPr>
            <a:r>
              <a:rPr sz="2000" spc="-25" dirty="0">
                <a:solidFill>
                  <a:srgbClr val="990100"/>
                </a:solidFill>
                <a:latin typeface="Gill Sans MT"/>
                <a:cs typeface="Gill Sans MT"/>
              </a:rPr>
              <a:t>Save </a:t>
            </a:r>
            <a:r>
              <a:rPr sz="2000" dirty="0">
                <a:solidFill>
                  <a:srgbClr val="990100"/>
                </a:solidFill>
                <a:latin typeface="Gill Sans MT"/>
                <a:cs typeface="Gill Sans MT"/>
              </a:rPr>
              <a:t>it as</a:t>
            </a:r>
            <a:r>
              <a:rPr sz="2000" spc="-14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000" spc="-4" dirty="0">
                <a:solidFill>
                  <a:srgbClr val="990100"/>
                </a:solidFill>
                <a:latin typeface="Gill Sans MT"/>
                <a:cs typeface="Gill Sans MT"/>
              </a:rPr>
              <a:t>something  </a:t>
            </a:r>
            <a:r>
              <a:rPr sz="2000" spc="-14" dirty="0">
                <a:solidFill>
                  <a:srgbClr val="990100"/>
                </a:solidFill>
                <a:latin typeface="Gill Sans MT"/>
                <a:cs typeface="Gill Sans MT"/>
              </a:rPr>
              <a:t>like</a:t>
            </a:r>
            <a:r>
              <a:rPr sz="2000" spc="-200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000" spc="-7" dirty="0">
                <a:solidFill>
                  <a:srgbClr val="990100"/>
                </a:solidFill>
                <a:latin typeface="Gill Sans MT"/>
                <a:cs typeface="Gill Sans MT"/>
              </a:rPr>
              <a:t>“myscript.R”...</a:t>
            </a:r>
            <a:endParaRPr sz="2000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8FA03-D9D7-4A41-8D89-BA4CCFB57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86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b="1"/>
              <a:t>My Background </a:t>
            </a:r>
          </a:p>
        </p:txBody>
      </p:sp>
      <p:pic>
        <p:nvPicPr>
          <p:cNvPr id="6" name="Picture 5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3D63EAEE-41C6-1358-C810-3D87DDDDAF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51" r="2956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578C5-489D-4014-935A-653A5DAEE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1638300"/>
            <a:ext cx="6176776" cy="3581400"/>
          </a:xfrm>
        </p:spPr>
        <p:txBody>
          <a:bodyPr>
            <a:normAutofit fontScale="92500"/>
          </a:bodyPr>
          <a:lstStyle/>
          <a:p>
            <a:r>
              <a:rPr lang="en-US" sz="1900" dirty="0"/>
              <a:t>Nina Alfaro, MS (</a:t>
            </a:r>
            <a:r>
              <a:rPr lang="en-US" sz="1900" dirty="0">
                <a:hlinkClick r:id="rId4"/>
              </a:rPr>
              <a:t>alfarom@pennmedicine.upenn.edu</a:t>
            </a:r>
            <a:r>
              <a:rPr lang="en-US" sz="1900" dirty="0"/>
              <a:t>) </a:t>
            </a:r>
          </a:p>
          <a:p>
            <a:r>
              <a:rPr lang="en-US" sz="1900" dirty="0"/>
              <a:t>BA in Chemistry with minors in Mathematics, Biology, and Spanish</a:t>
            </a:r>
          </a:p>
          <a:p>
            <a:r>
              <a:rPr lang="en-US" sz="1900" dirty="0"/>
              <a:t>MS in Health Informatics</a:t>
            </a:r>
          </a:p>
          <a:p>
            <a:r>
              <a:rPr lang="en-US" sz="1900" dirty="0"/>
              <a:t>1</a:t>
            </a:r>
            <a:r>
              <a:rPr lang="en-US" sz="1900" baseline="30000" dirty="0"/>
              <a:t>st</a:t>
            </a:r>
            <a:r>
              <a:rPr lang="en-US" sz="1900" dirty="0"/>
              <a:t> year student within the Biostatistics program in the Graduate Group in Epidemiology and Biostatistics (GGEB)</a:t>
            </a:r>
          </a:p>
          <a:p>
            <a:r>
              <a:rPr lang="en-US" sz="1900" dirty="0"/>
              <a:t>Research Interests:</a:t>
            </a:r>
          </a:p>
          <a:p>
            <a:pPr lvl="1"/>
            <a:r>
              <a:rPr lang="en-US" sz="1900" i="0" dirty="0"/>
              <a:t>Clinical Trials</a:t>
            </a:r>
          </a:p>
          <a:p>
            <a:pPr lvl="1"/>
            <a:r>
              <a:rPr lang="en-US" sz="1900" i="0" dirty="0"/>
              <a:t>Behavioral Economics</a:t>
            </a:r>
          </a:p>
          <a:p>
            <a:pPr lvl="1"/>
            <a:r>
              <a:rPr lang="en-US" sz="1900" i="0" dirty="0"/>
              <a:t>Wearables and Gaming Technology</a:t>
            </a:r>
            <a:endParaRPr lang="en-US" sz="1900" i="0" dirty="0">
              <a:latin typeface="+mj-lt"/>
            </a:endParaRPr>
          </a:p>
          <a:p>
            <a:pPr lvl="1">
              <a:spcAft>
                <a:spcPts val="0"/>
              </a:spcAft>
            </a:pPr>
            <a:endParaRPr lang="en-US" sz="1900" i="0" dirty="0">
              <a:latin typeface="+mj-lt"/>
            </a:endParaRPr>
          </a:p>
          <a:p>
            <a:pPr>
              <a:spcAft>
                <a:spcPts val="0"/>
              </a:spcAft>
            </a:pPr>
            <a:endParaRPr lang="en-US" sz="19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E742616-D6BB-AC40-9395-6A8EC8A0A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466"/>
          <a:stretch/>
        </p:blipFill>
        <p:spPr>
          <a:xfrm>
            <a:off x="1428240" y="1007507"/>
            <a:ext cx="6784108" cy="52977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5450" y="330399"/>
            <a:ext cx="9144000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1501474" algn="l"/>
                <a:tab pos="2900259" algn="l"/>
              </a:tabLst>
            </a:pPr>
            <a:r>
              <a:rPr spc="-14" dirty="0"/>
              <a:t>Now</a:t>
            </a:r>
            <a:r>
              <a:rPr dirty="0"/>
              <a:t> to</a:t>
            </a:r>
            <a:r>
              <a:rPr lang="en-US" dirty="0"/>
              <a:t> </a:t>
            </a:r>
            <a:r>
              <a:rPr dirty="0"/>
              <a:t>run</a:t>
            </a:r>
            <a:r>
              <a:rPr spc="-4" dirty="0"/>
              <a:t> </a:t>
            </a:r>
            <a:r>
              <a:rPr dirty="0"/>
              <a:t>the	</a:t>
            </a:r>
            <a:r>
              <a:rPr spc="-4" dirty="0"/>
              <a:t>script...</a:t>
            </a:r>
          </a:p>
        </p:txBody>
      </p:sp>
      <p:sp>
        <p:nvSpPr>
          <p:cNvPr id="4" name="object 4"/>
          <p:cNvSpPr/>
          <p:nvPr/>
        </p:nvSpPr>
        <p:spPr>
          <a:xfrm>
            <a:off x="7007771" y="1689265"/>
            <a:ext cx="1009055" cy="348258"/>
          </a:xfrm>
          <a:custGeom>
            <a:avLst/>
            <a:gdLst/>
            <a:ahLst/>
            <a:cxnLst/>
            <a:rect l="l" t="t" r="r" b="b"/>
            <a:pathLst>
              <a:path w="1435100" h="495300">
                <a:moveTo>
                  <a:pt x="0" y="0"/>
                </a:moveTo>
                <a:lnTo>
                  <a:pt x="1435100" y="0"/>
                </a:lnTo>
                <a:lnTo>
                  <a:pt x="14351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46A327-DDB3-5B46-9D49-4552B056F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28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7D8046-E17D-1049-B9A3-6BBCB196F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26C6058-EF7A-BF42-ABCE-7BA8ECFFA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741" y="241540"/>
            <a:ext cx="9550518" cy="56244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04197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7D8046-E17D-1049-B9A3-6BBCB196F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26C6058-EF7A-BF42-ABCE-7BA8ECFFA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741" y="241540"/>
            <a:ext cx="9550518" cy="56244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26E3A72C-E2F3-3040-851D-1807718D4599}"/>
              </a:ext>
            </a:extLst>
          </p:cNvPr>
          <p:cNvSpPr/>
          <p:nvPr/>
        </p:nvSpPr>
        <p:spPr>
          <a:xfrm>
            <a:off x="1320741" y="3498104"/>
            <a:ext cx="3760500" cy="194002"/>
          </a:xfrm>
          <a:custGeom>
            <a:avLst/>
            <a:gdLst/>
            <a:ahLst/>
            <a:cxnLst/>
            <a:rect l="l" t="t" r="r" b="b"/>
            <a:pathLst>
              <a:path w="5664200" h="190500">
                <a:moveTo>
                  <a:pt x="0" y="0"/>
                </a:moveTo>
                <a:lnTo>
                  <a:pt x="5664200" y="0"/>
                </a:lnTo>
                <a:lnTo>
                  <a:pt x="56642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006CBB60-467E-814C-B6D4-CA0D14916547}"/>
              </a:ext>
            </a:extLst>
          </p:cNvPr>
          <p:cNvSpPr txBox="1"/>
          <p:nvPr/>
        </p:nvSpPr>
        <p:spPr>
          <a:xfrm>
            <a:off x="3089921" y="4425553"/>
            <a:ext cx="2413695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1180" marR="3572" indent="-202697">
              <a:lnSpc>
                <a:spcPts val="1969"/>
              </a:lnSpc>
            </a:pP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This is the R command</a:t>
            </a:r>
            <a:r>
              <a:rPr sz="1687" spc="-70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that  </a:t>
            </a:r>
            <a:r>
              <a:rPr sz="1687" spc="-4" dirty="0">
                <a:solidFill>
                  <a:srgbClr val="990100"/>
                </a:solidFill>
                <a:latin typeface="Gill Sans MT"/>
                <a:cs typeface="Gill Sans MT"/>
              </a:rPr>
              <a:t>actually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ran the</a:t>
            </a:r>
            <a:r>
              <a:rPr sz="1687" spc="-32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1687" spc="-4" dirty="0">
                <a:solidFill>
                  <a:srgbClr val="990100"/>
                </a:solidFill>
                <a:latin typeface="Gill Sans MT"/>
                <a:cs typeface="Gill Sans MT"/>
              </a:rPr>
              <a:t>script...</a:t>
            </a:r>
            <a:endParaRPr sz="1687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901429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7D8046-E17D-1049-B9A3-6BBCB196F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26C6058-EF7A-BF42-ABCE-7BA8ECFFA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741" y="241540"/>
            <a:ext cx="9550518" cy="5624423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26E3A72C-E2F3-3040-851D-1807718D4599}"/>
              </a:ext>
            </a:extLst>
          </p:cNvPr>
          <p:cNvSpPr/>
          <p:nvPr/>
        </p:nvSpPr>
        <p:spPr>
          <a:xfrm>
            <a:off x="1630362" y="1613341"/>
            <a:ext cx="1560482" cy="344963"/>
          </a:xfrm>
          <a:custGeom>
            <a:avLst/>
            <a:gdLst/>
            <a:ahLst/>
            <a:cxnLst/>
            <a:rect l="l" t="t" r="r" b="b"/>
            <a:pathLst>
              <a:path w="5664200" h="190500">
                <a:moveTo>
                  <a:pt x="0" y="0"/>
                </a:moveTo>
                <a:lnTo>
                  <a:pt x="5664200" y="0"/>
                </a:lnTo>
                <a:lnTo>
                  <a:pt x="56642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9C70855-162F-5743-9C27-9A1A35878621}"/>
              </a:ext>
            </a:extLst>
          </p:cNvPr>
          <p:cNvSpPr txBox="1"/>
          <p:nvPr/>
        </p:nvSpPr>
        <p:spPr>
          <a:xfrm>
            <a:off x="3500465" y="1613342"/>
            <a:ext cx="2732484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587" marR="3572" indent="-170104">
              <a:lnSpc>
                <a:spcPts val="1969"/>
              </a:lnSpc>
              <a:tabLst>
                <a:tab pos="1676489" algn="l"/>
              </a:tabLst>
            </a:pP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These </a:t>
            </a:r>
            <a:r>
              <a:rPr sz="1687" spc="-14" dirty="0">
                <a:solidFill>
                  <a:srgbClr val="990100"/>
                </a:solidFill>
                <a:latin typeface="Gill Sans MT"/>
                <a:cs typeface="Gill Sans MT"/>
              </a:rPr>
              <a:t>two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lines </a:t>
            </a:r>
            <a:r>
              <a:rPr sz="1687" spc="-18" dirty="0">
                <a:solidFill>
                  <a:srgbClr val="990100"/>
                </a:solidFill>
                <a:latin typeface="Gill Sans MT"/>
                <a:cs typeface="Gill Sans MT"/>
              </a:rPr>
              <a:t>were</a:t>
            </a:r>
            <a:r>
              <a:rPr sz="1687" spc="-46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1687" spc="-7" dirty="0">
                <a:solidFill>
                  <a:srgbClr val="990100"/>
                </a:solidFill>
                <a:latin typeface="Gill Sans MT"/>
                <a:cs typeface="Gill Sans MT"/>
              </a:rPr>
              <a:t>executed  </a:t>
            </a:r>
            <a:r>
              <a:rPr sz="1687" spc="4" dirty="0">
                <a:solidFill>
                  <a:srgbClr val="990100"/>
                </a:solidFill>
                <a:latin typeface="Gill Sans MT"/>
                <a:cs typeface="Gill Sans MT"/>
              </a:rPr>
              <a:t>first...	</a:t>
            </a:r>
            <a:endParaRPr sz="1687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84897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7D8046-E17D-1049-B9A3-6BBCB196F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26C6058-EF7A-BF42-ABCE-7BA8ECFFA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741" y="241540"/>
            <a:ext cx="9550518" cy="56244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26E3A72C-E2F3-3040-851D-1807718D4599}"/>
              </a:ext>
            </a:extLst>
          </p:cNvPr>
          <p:cNvSpPr/>
          <p:nvPr/>
        </p:nvSpPr>
        <p:spPr>
          <a:xfrm>
            <a:off x="1630362" y="1613341"/>
            <a:ext cx="1560482" cy="344963"/>
          </a:xfrm>
          <a:custGeom>
            <a:avLst/>
            <a:gdLst/>
            <a:ahLst/>
            <a:cxnLst/>
            <a:rect l="l" t="t" r="r" b="b"/>
            <a:pathLst>
              <a:path w="5664200" h="190500">
                <a:moveTo>
                  <a:pt x="0" y="0"/>
                </a:moveTo>
                <a:lnTo>
                  <a:pt x="5664200" y="0"/>
                </a:lnTo>
                <a:lnTo>
                  <a:pt x="56642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ACD478C-41B4-B747-ACB3-BF75541D1897}"/>
              </a:ext>
            </a:extLst>
          </p:cNvPr>
          <p:cNvSpPr txBox="1"/>
          <p:nvPr/>
        </p:nvSpPr>
        <p:spPr>
          <a:xfrm>
            <a:off x="3500465" y="1613341"/>
            <a:ext cx="2732484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 algn="ctr">
              <a:lnSpc>
                <a:spcPts val="1969"/>
              </a:lnSpc>
            </a:pP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These </a:t>
            </a:r>
            <a:r>
              <a:rPr sz="1687" spc="-14" dirty="0">
                <a:solidFill>
                  <a:srgbClr val="990100"/>
                </a:solidFill>
                <a:latin typeface="Gill Sans MT"/>
                <a:cs typeface="Gill Sans MT"/>
              </a:rPr>
              <a:t>two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lines </a:t>
            </a:r>
            <a:r>
              <a:rPr sz="1687" spc="-18" dirty="0">
                <a:solidFill>
                  <a:srgbClr val="990100"/>
                </a:solidFill>
                <a:latin typeface="Gill Sans MT"/>
                <a:cs typeface="Gill Sans MT"/>
              </a:rPr>
              <a:t>were</a:t>
            </a:r>
            <a:r>
              <a:rPr sz="1687" spc="-46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1687" spc="-7" dirty="0">
                <a:solidFill>
                  <a:srgbClr val="990100"/>
                </a:solidFill>
                <a:latin typeface="Gill Sans MT"/>
                <a:cs typeface="Gill Sans MT"/>
              </a:rPr>
              <a:t>executed  </a:t>
            </a:r>
            <a:r>
              <a:rPr sz="1687" spc="4" dirty="0">
                <a:solidFill>
                  <a:srgbClr val="990100"/>
                </a:solidFill>
                <a:latin typeface="Gill Sans MT"/>
                <a:cs typeface="Gill Sans MT"/>
              </a:rPr>
              <a:t>first...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and </a:t>
            </a:r>
            <a:r>
              <a:rPr sz="1687" spc="-7" dirty="0">
                <a:solidFill>
                  <a:srgbClr val="990100"/>
                </a:solidFill>
                <a:latin typeface="Gill Sans MT"/>
                <a:cs typeface="Gill Sans MT"/>
              </a:rPr>
              <a:t>they created </a:t>
            </a:r>
            <a:r>
              <a:rPr sz="1687" spc="-14" dirty="0">
                <a:solidFill>
                  <a:srgbClr val="990100"/>
                </a:solidFill>
                <a:latin typeface="Gill Sans MT"/>
                <a:cs typeface="Gill Sans MT"/>
              </a:rPr>
              <a:t>two 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variables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28EF9ED8-B4F5-B141-BCF6-C0E24FFE4EC7}"/>
              </a:ext>
            </a:extLst>
          </p:cNvPr>
          <p:cNvSpPr/>
          <p:nvPr/>
        </p:nvSpPr>
        <p:spPr>
          <a:xfrm>
            <a:off x="6096000" y="1068630"/>
            <a:ext cx="2129503" cy="544711"/>
          </a:xfrm>
          <a:custGeom>
            <a:avLst/>
            <a:gdLst/>
            <a:ahLst/>
            <a:cxnLst/>
            <a:rect l="l" t="t" r="r" b="b"/>
            <a:pathLst>
              <a:path w="2057400" h="774700">
                <a:moveTo>
                  <a:pt x="0" y="0"/>
                </a:moveTo>
                <a:lnTo>
                  <a:pt x="2057400" y="0"/>
                </a:lnTo>
                <a:lnTo>
                  <a:pt x="20574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5DA4CA4D-2B75-EF4E-9029-088C9F73A72E}"/>
              </a:ext>
            </a:extLst>
          </p:cNvPr>
          <p:cNvSpPr/>
          <p:nvPr/>
        </p:nvSpPr>
        <p:spPr>
          <a:xfrm>
            <a:off x="6355400" y="1584158"/>
            <a:ext cx="417016" cy="556320"/>
          </a:xfrm>
          <a:custGeom>
            <a:avLst/>
            <a:gdLst/>
            <a:ahLst/>
            <a:cxnLst/>
            <a:rect l="l" t="t" r="r" b="b"/>
            <a:pathLst>
              <a:path w="593090" h="791210">
                <a:moveTo>
                  <a:pt x="593077" y="0"/>
                </a:moveTo>
                <a:lnTo>
                  <a:pt x="581647" y="15240"/>
                </a:lnTo>
                <a:lnTo>
                  <a:pt x="0" y="79080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26866EFF-2C43-ED48-9F97-9404E33C5207}"/>
              </a:ext>
            </a:extLst>
          </p:cNvPr>
          <p:cNvSpPr/>
          <p:nvPr/>
        </p:nvSpPr>
        <p:spPr>
          <a:xfrm>
            <a:off x="6699532" y="1524151"/>
            <a:ext cx="117872" cy="129927"/>
          </a:xfrm>
          <a:custGeom>
            <a:avLst/>
            <a:gdLst/>
            <a:ahLst/>
            <a:cxnLst/>
            <a:rect l="l" t="t" r="r" b="b"/>
            <a:pathLst>
              <a:path w="167640" h="184785">
                <a:moveTo>
                  <a:pt x="167640" y="0"/>
                </a:moveTo>
                <a:lnTo>
                  <a:pt x="0" y="83820"/>
                </a:lnTo>
                <a:lnTo>
                  <a:pt x="92214" y="100584"/>
                </a:lnTo>
                <a:lnTo>
                  <a:pt x="134124" y="184404"/>
                </a:lnTo>
                <a:lnTo>
                  <a:pt x="1676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311181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7D8046-E17D-1049-B9A3-6BBCB196F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26C6058-EF7A-BF42-ABCE-7BA8ECFFA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741" y="241540"/>
            <a:ext cx="9550518" cy="56244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69015DC6-08FE-3B4E-A4D5-63C0EB468192}"/>
              </a:ext>
            </a:extLst>
          </p:cNvPr>
          <p:cNvSpPr/>
          <p:nvPr/>
        </p:nvSpPr>
        <p:spPr>
          <a:xfrm>
            <a:off x="1678905" y="2065857"/>
            <a:ext cx="1366242" cy="258961"/>
          </a:xfrm>
          <a:custGeom>
            <a:avLst/>
            <a:gdLst/>
            <a:ahLst/>
            <a:cxnLst/>
            <a:rect l="l" t="t" r="r" b="b"/>
            <a:pathLst>
              <a:path w="1943100" h="368300">
                <a:moveTo>
                  <a:pt x="0" y="0"/>
                </a:moveTo>
                <a:lnTo>
                  <a:pt x="1943100" y="0"/>
                </a:lnTo>
                <a:lnTo>
                  <a:pt x="1943100" y="368300"/>
                </a:lnTo>
                <a:lnTo>
                  <a:pt x="0" y="3683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A8035313-7502-744B-ADB2-86BFD9EF3EBD}"/>
              </a:ext>
            </a:extLst>
          </p:cNvPr>
          <p:cNvSpPr txBox="1"/>
          <p:nvPr/>
        </p:nvSpPr>
        <p:spPr>
          <a:xfrm>
            <a:off x="1874119" y="2333748"/>
            <a:ext cx="1958280" cy="2596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This line comes</a:t>
            </a:r>
            <a:r>
              <a:rPr sz="1687" spc="-49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1687" spc="-4" dirty="0">
                <a:solidFill>
                  <a:srgbClr val="990100"/>
                </a:solidFill>
                <a:latin typeface="Gill Sans MT"/>
                <a:cs typeface="Gill Sans MT"/>
              </a:rPr>
              <a:t>next...</a:t>
            </a:r>
            <a:endParaRPr sz="1687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582323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7D8046-E17D-1049-B9A3-6BBCB196F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26C6058-EF7A-BF42-ABCE-7BA8ECFFA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741" y="241540"/>
            <a:ext cx="9550518" cy="56244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D799CAEC-86C9-174E-9A66-AA245E9CBC14}"/>
              </a:ext>
            </a:extLst>
          </p:cNvPr>
          <p:cNvSpPr/>
          <p:nvPr/>
        </p:nvSpPr>
        <p:spPr>
          <a:xfrm>
            <a:off x="1320741" y="3652792"/>
            <a:ext cx="1366242" cy="205383"/>
          </a:xfrm>
          <a:custGeom>
            <a:avLst/>
            <a:gdLst/>
            <a:ahLst/>
            <a:cxnLst/>
            <a:rect l="l" t="t" r="r" b="b"/>
            <a:pathLst>
              <a:path w="1943100" h="292100">
                <a:moveTo>
                  <a:pt x="0" y="0"/>
                </a:moveTo>
                <a:lnTo>
                  <a:pt x="1943100" y="0"/>
                </a:lnTo>
                <a:lnTo>
                  <a:pt x="1943100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8BE190BC-01F9-5D42-8CA2-7596B6C97E18}"/>
              </a:ext>
            </a:extLst>
          </p:cNvPr>
          <p:cNvSpPr txBox="1"/>
          <p:nvPr/>
        </p:nvSpPr>
        <p:spPr>
          <a:xfrm>
            <a:off x="3084366" y="3855182"/>
            <a:ext cx="2273498" cy="2596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And </a:t>
            </a:r>
            <a:r>
              <a:rPr sz="1687" spc="-7" dirty="0">
                <a:solidFill>
                  <a:srgbClr val="990100"/>
                </a:solidFill>
                <a:latin typeface="Gill Sans MT"/>
                <a:cs typeface="Gill Sans MT"/>
              </a:rPr>
              <a:t>produced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this</a:t>
            </a:r>
            <a:r>
              <a:rPr sz="1687" spc="-49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728543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11475" y="330399"/>
            <a:ext cx="2969121" cy="519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3375" spc="-63" dirty="0">
                <a:solidFill>
                  <a:srgbClr val="990100"/>
                </a:solidFill>
                <a:latin typeface="Gill Sans MT"/>
                <a:cs typeface="Gill Sans MT"/>
              </a:rPr>
              <a:t>Typical</a:t>
            </a:r>
            <a:r>
              <a:rPr sz="3375" spc="-32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3375" spc="-4" dirty="0">
                <a:solidFill>
                  <a:srgbClr val="990100"/>
                </a:solidFill>
                <a:latin typeface="Gill Sans MT"/>
                <a:cs typeface="Gill Sans MT"/>
              </a:rPr>
              <a:t>workflow</a:t>
            </a:r>
            <a:endParaRPr sz="3375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7000" y="1148440"/>
            <a:ext cx="212527" cy="16286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4458"/>
              </a:lnSpc>
            </a:pPr>
            <a:r>
              <a:rPr sz="4324" dirty="0">
                <a:latin typeface="Gill Sans MT"/>
                <a:cs typeface="Gill Sans MT"/>
              </a:rPr>
              <a:t>•</a:t>
            </a:r>
            <a:endParaRPr sz="4324">
              <a:latin typeface="Gill Sans MT"/>
              <a:cs typeface="Gill Sans MT"/>
            </a:endParaRPr>
          </a:p>
          <a:p>
            <a:pPr marL="8929">
              <a:lnSpc>
                <a:spcPts val="3726"/>
              </a:lnSpc>
            </a:pPr>
            <a:r>
              <a:rPr sz="4324" dirty="0">
                <a:latin typeface="Gill Sans MT"/>
                <a:cs typeface="Gill Sans MT"/>
              </a:rPr>
              <a:t>•</a:t>
            </a:r>
            <a:endParaRPr sz="4324">
              <a:latin typeface="Gill Sans MT"/>
              <a:cs typeface="Gill Sans MT"/>
            </a:endParaRPr>
          </a:p>
          <a:p>
            <a:pPr marL="8929">
              <a:lnSpc>
                <a:spcPts val="4458"/>
              </a:lnSpc>
            </a:pPr>
            <a:r>
              <a:rPr sz="4324" dirty="0">
                <a:latin typeface="Gill Sans MT"/>
                <a:cs typeface="Gill Sans MT"/>
              </a:rPr>
              <a:t>•</a:t>
            </a:r>
            <a:endParaRPr sz="4324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68836" y="1207237"/>
            <a:ext cx="4413945" cy="1394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ct val="122700"/>
              </a:lnSpc>
            </a:pPr>
            <a:r>
              <a:rPr sz="2531" spc="-4" dirty="0">
                <a:latin typeface="Gill Sans MT"/>
                <a:cs typeface="Gill Sans MT"/>
              </a:rPr>
              <a:t>Load </a:t>
            </a:r>
            <a:r>
              <a:rPr sz="2531" dirty="0">
                <a:latin typeface="Gill Sans MT"/>
                <a:cs typeface="Gill Sans MT"/>
              </a:rPr>
              <a:t>data </a:t>
            </a:r>
            <a:r>
              <a:rPr sz="2531" spc="-18" dirty="0">
                <a:latin typeface="Gill Sans MT"/>
                <a:cs typeface="Gill Sans MT"/>
              </a:rPr>
              <a:t>from </a:t>
            </a:r>
            <a:r>
              <a:rPr sz="2531" dirty="0">
                <a:latin typeface="Gill Sans MT"/>
                <a:cs typeface="Gill Sans MT"/>
              </a:rPr>
              <a:t>CSV or Rdata </a:t>
            </a:r>
            <a:r>
              <a:rPr sz="2531" spc="18" dirty="0">
                <a:latin typeface="Gill Sans MT"/>
                <a:cs typeface="Gill Sans MT"/>
              </a:rPr>
              <a:t>file  </a:t>
            </a:r>
            <a:r>
              <a:rPr sz="2531" spc="-28" dirty="0">
                <a:latin typeface="Gill Sans MT"/>
                <a:cs typeface="Gill Sans MT"/>
              </a:rPr>
              <a:t>Play </a:t>
            </a:r>
            <a:r>
              <a:rPr sz="2531" spc="-11" dirty="0">
                <a:latin typeface="Gill Sans MT"/>
                <a:cs typeface="Gill Sans MT"/>
              </a:rPr>
              <a:t>around </a:t>
            </a:r>
            <a:r>
              <a:rPr sz="2531" spc="-4" dirty="0">
                <a:latin typeface="Gill Sans MT"/>
                <a:cs typeface="Gill Sans MT"/>
              </a:rPr>
              <a:t>with </a:t>
            </a:r>
            <a:r>
              <a:rPr sz="2531" dirty="0">
                <a:latin typeface="Gill Sans MT"/>
                <a:cs typeface="Gill Sans MT"/>
              </a:rPr>
              <a:t>some </a:t>
            </a:r>
            <a:r>
              <a:rPr sz="2531" spc="-4" dirty="0">
                <a:latin typeface="Gill Sans MT"/>
                <a:cs typeface="Gill Sans MT"/>
              </a:rPr>
              <a:t>analyses  </a:t>
            </a:r>
            <a:r>
              <a:rPr sz="2531" spc="-25" dirty="0">
                <a:latin typeface="Gill Sans MT"/>
                <a:cs typeface="Gill Sans MT"/>
              </a:rPr>
              <a:t>Copy </a:t>
            </a:r>
            <a:r>
              <a:rPr sz="2531" dirty="0">
                <a:latin typeface="Gill Sans MT"/>
                <a:cs typeface="Gill Sans MT"/>
              </a:rPr>
              <a:t>some commands to a</a:t>
            </a:r>
            <a:r>
              <a:rPr sz="2531" spc="-25" dirty="0">
                <a:latin typeface="Gill Sans MT"/>
                <a:cs typeface="Gill Sans MT"/>
              </a:rPr>
              <a:t> </a:t>
            </a:r>
            <a:r>
              <a:rPr sz="2531" spc="-4" dirty="0">
                <a:latin typeface="Gill Sans MT"/>
                <a:cs typeface="Gill Sans MT"/>
              </a:rPr>
              <a:t>script</a:t>
            </a:r>
            <a:endParaRPr sz="2531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9539" y="2587502"/>
            <a:ext cx="191095" cy="5897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3832" spc="4" dirty="0">
                <a:latin typeface="Gill Sans MT"/>
                <a:cs typeface="Gill Sans MT"/>
              </a:rPr>
              <a:t>•</a:t>
            </a:r>
            <a:endParaRPr sz="3832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9539" y="3016127"/>
            <a:ext cx="191095" cy="5897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3832" spc="4" dirty="0">
                <a:latin typeface="Gill Sans MT"/>
                <a:cs typeface="Gill Sans MT"/>
              </a:rPr>
              <a:t>•</a:t>
            </a:r>
            <a:endParaRPr sz="3832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81375" y="2628900"/>
            <a:ext cx="6227118" cy="826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ct val="125000"/>
              </a:lnSpc>
            </a:pPr>
            <a:r>
              <a:rPr sz="2250" spc="-11" dirty="0">
                <a:latin typeface="Gill Sans MT"/>
                <a:cs typeface="Gill Sans MT"/>
              </a:rPr>
              <a:t>Copy/paste </a:t>
            </a:r>
            <a:r>
              <a:rPr sz="2250" spc="-4" dirty="0">
                <a:latin typeface="Gill Sans MT"/>
                <a:cs typeface="Gill Sans MT"/>
              </a:rPr>
              <a:t>helps, </a:t>
            </a:r>
            <a:r>
              <a:rPr sz="2250" dirty="0">
                <a:latin typeface="Gill Sans MT"/>
                <a:cs typeface="Gill Sans MT"/>
              </a:rPr>
              <a:t>as does the</a:t>
            </a:r>
            <a:r>
              <a:rPr sz="2250" spc="-457" dirty="0">
                <a:latin typeface="Gill Sans MT"/>
                <a:cs typeface="Gill Sans MT"/>
              </a:rPr>
              <a:t> </a:t>
            </a:r>
            <a:r>
              <a:rPr sz="2250" spc="7" dirty="0">
                <a:latin typeface="Gill Sans MT"/>
                <a:cs typeface="Gill Sans MT"/>
              </a:rPr>
              <a:t>“history” </a:t>
            </a:r>
            <a:r>
              <a:rPr sz="2250" dirty="0">
                <a:latin typeface="Gill Sans MT"/>
                <a:cs typeface="Gill Sans MT"/>
              </a:rPr>
              <a:t>tab </a:t>
            </a:r>
            <a:r>
              <a:rPr sz="2250" spc="-4" dirty="0">
                <a:latin typeface="Gill Sans MT"/>
                <a:cs typeface="Gill Sans MT"/>
              </a:rPr>
              <a:t>in Rstudio  Often </a:t>
            </a:r>
            <a:r>
              <a:rPr sz="2250" spc="-32" dirty="0">
                <a:latin typeface="Gill Sans MT"/>
                <a:cs typeface="Gill Sans MT"/>
              </a:rPr>
              <a:t>have </a:t>
            </a:r>
            <a:r>
              <a:rPr sz="2250" dirty="0">
                <a:latin typeface="Gill Sans MT"/>
                <a:cs typeface="Gill Sans MT"/>
              </a:rPr>
              <a:t>separate </a:t>
            </a:r>
            <a:r>
              <a:rPr sz="2250" spc="-4" dirty="0">
                <a:latin typeface="Gill Sans MT"/>
                <a:cs typeface="Gill Sans MT"/>
              </a:rPr>
              <a:t>scripts </a:t>
            </a:r>
            <a:r>
              <a:rPr sz="2250" spc="-11" dirty="0">
                <a:latin typeface="Gill Sans MT"/>
                <a:cs typeface="Gill Sans MT"/>
              </a:rPr>
              <a:t>for different</a:t>
            </a:r>
            <a:r>
              <a:rPr sz="2250" spc="46" dirty="0">
                <a:latin typeface="Gill Sans MT"/>
                <a:cs typeface="Gill Sans MT"/>
              </a:rPr>
              <a:t> </a:t>
            </a:r>
            <a:r>
              <a:rPr sz="2250" spc="-4" dirty="0">
                <a:latin typeface="Gill Sans MT"/>
                <a:cs typeface="Gill Sans MT"/>
              </a:rPr>
              <a:t>jobs</a:t>
            </a:r>
            <a:endParaRPr sz="225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67000" y="3425508"/>
            <a:ext cx="212527" cy="11541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4458"/>
              </a:lnSpc>
            </a:pPr>
            <a:r>
              <a:rPr sz="4324" dirty="0">
                <a:latin typeface="Gill Sans MT"/>
                <a:cs typeface="Gill Sans MT"/>
              </a:rPr>
              <a:t>•</a:t>
            </a:r>
            <a:endParaRPr sz="4324">
              <a:latin typeface="Gill Sans MT"/>
              <a:cs typeface="Gill Sans MT"/>
            </a:endParaRPr>
          </a:p>
          <a:p>
            <a:pPr marL="8929">
              <a:lnSpc>
                <a:spcPts val="4458"/>
              </a:lnSpc>
            </a:pPr>
            <a:r>
              <a:rPr sz="4324" dirty="0">
                <a:latin typeface="Gill Sans MT"/>
                <a:cs typeface="Gill Sans MT"/>
              </a:rPr>
              <a:t>•</a:t>
            </a:r>
            <a:endParaRPr sz="4324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68836" y="3571875"/>
            <a:ext cx="6220867" cy="1248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spc="-39" dirty="0">
                <a:latin typeface="Gill Sans MT"/>
                <a:cs typeface="Gill Sans MT"/>
              </a:rPr>
              <a:t>Save </a:t>
            </a:r>
            <a:r>
              <a:rPr sz="2531" dirty="0">
                <a:latin typeface="Gill Sans MT"/>
                <a:cs typeface="Gill Sans MT"/>
              </a:rPr>
              <a:t>the </a:t>
            </a:r>
            <a:r>
              <a:rPr sz="2531" spc="-4" dirty="0">
                <a:latin typeface="Gill Sans MT"/>
                <a:cs typeface="Gill Sans MT"/>
              </a:rPr>
              <a:t>script(s)</a:t>
            </a:r>
            <a:endParaRPr sz="2531">
              <a:latin typeface="Gill Sans MT"/>
              <a:cs typeface="Gill Sans MT"/>
            </a:endParaRPr>
          </a:p>
          <a:p>
            <a:pPr marL="8929" marR="3572">
              <a:lnSpc>
                <a:spcPts val="2883"/>
              </a:lnSpc>
              <a:spcBef>
                <a:spcPts val="914"/>
              </a:spcBef>
            </a:pPr>
            <a:r>
              <a:rPr sz="2531" spc="-39" dirty="0">
                <a:latin typeface="Gill Sans MT"/>
                <a:cs typeface="Gill Sans MT"/>
              </a:rPr>
              <a:t>Save </a:t>
            </a:r>
            <a:r>
              <a:rPr sz="2531" dirty="0">
                <a:latin typeface="Gill Sans MT"/>
                <a:cs typeface="Gill Sans MT"/>
              </a:rPr>
              <a:t>the </a:t>
            </a:r>
            <a:r>
              <a:rPr sz="2531" spc="-4" dirty="0">
                <a:latin typeface="Gill Sans MT"/>
                <a:cs typeface="Gill Sans MT"/>
              </a:rPr>
              <a:t>variables </a:t>
            </a:r>
            <a:r>
              <a:rPr sz="2531" spc="-11" dirty="0">
                <a:latin typeface="Gill Sans MT"/>
                <a:cs typeface="Gill Sans MT"/>
              </a:rPr>
              <a:t>created </a:t>
            </a:r>
            <a:r>
              <a:rPr sz="2531" spc="-4" dirty="0">
                <a:latin typeface="Gill Sans MT"/>
                <a:cs typeface="Gill Sans MT"/>
              </a:rPr>
              <a:t>(and </a:t>
            </a:r>
            <a:r>
              <a:rPr sz="2531" dirty="0">
                <a:latin typeface="Gill Sans MT"/>
                <a:cs typeface="Gill Sans MT"/>
              </a:rPr>
              <a:t>the </a:t>
            </a:r>
            <a:r>
              <a:rPr sz="2531" spc="-32" dirty="0">
                <a:latin typeface="Gill Sans MT"/>
                <a:cs typeface="Gill Sans MT"/>
              </a:rPr>
              <a:t>raw </a:t>
            </a:r>
            <a:r>
              <a:rPr sz="2531" dirty="0">
                <a:latin typeface="Gill Sans MT"/>
                <a:cs typeface="Gill Sans MT"/>
              </a:rPr>
              <a:t>data) to  </a:t>
            </a:r>
            <a:r>
              <a:rPr sz="2531" spc="-14" dirty="0">
                <a:latin typeface="Gill Sans MT"/>
                <a:cs typeface="Gill Sans MT"/>
              </a:rPr>
              <a:t>new </a:t>
            </a:r>
            <a:r>
              <a:rPr sz="2531" dirty="0">
                <a:latin typeface="Gill Sans MT"/>
                <a:cs typeface="Gill Sans MT"/>
              </a:rPr>
              <a:t>Rdata</a:t>
            </a:r>
            <a:r>
              <a:rPr sz="2531" spc="-35" dirty="0">
                <a:latin typeface="Gill Sans MT"/>
                <a:cs typeface="Gill Sans MT"/>
              </a:rPr>
              <a:t> </a:t>
            </a:r>
            <a:r>
              <a:rPr sz="2531" spc="7" dirty="0">
                <a:latin typeface="Gill Sans MT"/>
                <a:cs typeface="Gill Sans MT"/>
              </a:rPr>
              <a:t>file(s)</a:t>
            </a:r>
            <a:endParaRPr sz="2531">
              <a:latin typeface="Gill Sans MT"/>
              <a:cs typeface="Gill Sans M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A9349C-C844-BD41-A344-22757C084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92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1302675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800" b="1" dirty="0">
                <a:solidFill>
                  <a:srgbClr val="990100"/>
                </a:solidFill>
              </a:rPr>
              <a:t>Try it yourself: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1352550"/>
            <a:ext cx="9680761" cy="160020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sz="4400" dirty="0"/>
              <a:t>Exercise </a:t>
            </a:r>
            <a:r>
              <a:rPr lang="en-US" sz="4400" b="1" dirty="0"/>
              <a:t>1.1.1: Writing a script</a:t>
            </a:r>
          </a:p>
          <a:p>
            <a:pPr marL="0" indent="0">
              <a:spcAft>
                <a:spcPts val="0"/>
              </a:spcAft>
              <a:buNone/>
            </a:pPr>
            <a:endParaRPr lang="en-US" sz="4400" b="1" dirty="0"/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4800" dirty="0">
              <a:latin typeface="+mj-lt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146ED70-1D49-544A-82A0-C3FC5C973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943701"/>
            <a:ext cx="993632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11F5B"/>
              </a:solidFill>
              <a:effectLst/>
              <a:latin typeface="Franklin Gothic Book" panose="020B0503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Use the RStudio toolbars to open a new script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Use the save button to save it to disk (call it something like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MS Mincho" panose="02020609040205080304" pitchFamily="49" charset="-128"/>
                <a:cs typeface="Courier" pitchFamily="2" charset="0"/>
              </a:rPr>
              <a:t>newscript.R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Write some comments at the top of the script indicating what the script is for (e.g., “this is for a class exercise”), who wrote it (you), and when it was last modified (today). This is a good habit to get into.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Then add some R commands. Any old commands will do.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Save it again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Click on the “source” button to run the script.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11F5B"/>
              </a:solidFill>
              <a:effectLst/>
              <a:latin typeface="Franklin Gothic Book" panose="020B0503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233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78522" y="1480930"/>
            <a:ext cx="5301138" cy="32543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964015" marR="3572" indent="-1955532">
              <a:tabLst>
                <a:tab pos="1426913" algn="l"/>
                <a:tab pos="2771676" algn="l"/>
                <a:tab pos="3452987" algn="l"/>
              </a:tabLst>
            </a:pPr>
            <a:r>
              <a:rPr lang="en-US" sz="5100" cap="all" spc="-4"/>
              <a:t>The Working Directory</a:t>
            </a:r>
            <a:endParaRPr lang="en-US" sz="5100" cap="all" spc="11"/>
          </a:p>
        </p:txBody>
      </p:sp>
      <p:pic>
        <p:nvPicPr>
          <p:cNvPr id="10" name="Graphic 9" descr="Open Folder">
            <a:extLst>
              <a:ext uri="{FF2B5EF4-FFF2-40B4-BE49-F238E27FC236}">
                <a16:creationId xmlns:a16="http://schemas.microsoft.com/office/drawing/2014/main" id="{4C37727E-5FE4-A788-51AB-DA10F3192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05675" y="1338739"/>
            <a:ext cx="3415614" cy="3415614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1524000" y="8930"/>
            <a:ext cx="9144000" cy="6849070"/>
          </a:xfrm>
          <a:custGeom>
            <a:avLst/>
            <a:gdLst/>
            <a:ahLst/>
            <a:cxnLst/>
            <a:rect l="l" t="t" r="r" b="b"/>
            <a:pathLst>
              <a:path w="13004800" h="9740900">
                <a:moveTo>
                  <a:pt x="0" y="97409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9740900"/>
                </a:lnTo>
                <a:lnTo>
                  <a:pt x="0" y="974090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 sz="1266" dirty="0"/>
          </a:p>
        </p:txBody>
      </p:sp>
      <p:pic>
        <p:nvPicPr>
          <p:cNvPr id="6" name="Picture 5" descr="Logo&#10;&#10;Description automatically generated with low confidence">
            <a:extLst>
              <a:ext uri="{FF2B5EF4-FFF2-40B4-BE49-F238E27FC236}">
                <a16:creationId xmlns:a16="http://schemas.microsoft.com/office/drawing/2014/main" id="{4269DF7D-3DF4-F243-A579-FE14C4DFF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56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Let’s get started!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B20F60-AF01-AE4C-B5FC-CE74CEFFDCAF}"/>
              </a:ext>
            </a:extLst>
          </p:cNvPr>
          <p:cNvSpPr txBox="1">
            <a:spLocks/>
          </p:cNvSpPr>
          <p:nvPr/>
        </p:nvSpPr>
        <p:spPr>
          <a:xfrm>
            <a:off x="6100123" y="1327356"/>
            <a:ext cx="4872677" cy="4482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b="1" i="1" dirty="0">
                <a:latin typeface="+mn-lt"/>
                <a:ea typeface="+mn-ea"/>
                <a:cs typeface="+mn-cs"/>
              </a:rPr>
              <a:t>Introduction to Biostatistics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89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10345" y="348258"/>
            <a:ext cx="3789313" cy="49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772837" algn="l"/>
                <a:tab pos="2231003" algn="l"/>
              </a:tabLst>
            </a:pPr>
            <a:r>
              <a:rPr sz="3234" dirty="0">
                <a:latin typeface="Gill Sans MT"/>
                <a:cs typeface="Gill Sans MT"/>
              </a:rPr>
              <a:t>The	</a:t>
            </a:r>
            <a:r>
              <a:rPr sz="3234" spc="-11" dirty="0">
                <a:latin typeface="Gill Sans MT"/>
                <a:cs typeface="Gill Sans MT"/>
              </a:rPr>
              <a:t>working	</a:t>
            </a:r>
            <a:r>
              <a:rPr sz="3234" dirty="0">
                <a:latin typeface="Gill Sans MT"/>
                <a:cs typeface="Gill Sans MT"/>
              </a:rPr>
              <a:t>directory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75930" y="1176610"/>
            <a:ext cx="191095" cy="5897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3832" spc="4" dirty="0">
                <a:latin typeface="Gill Sans MT"/>
                <a:cs typeface="Gill Sans MT"/>
              </a:rPr>
              <a:t>•</a:t>
            </a:r>
            <a:endParaRPr sz="3832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7766" y="1303735"/>
            <a:ext cx="3863876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250" dirty="0">
                <a:solidFill>
                  <a:srgbClr val="990100"/>
                </a:solidFill>
                <a:latin typeface="Gill Sans MT"/>
                <a:cs typeface="Gill Sans MT"/>
              </a:rPr>
              <a:t>What </a:t>
            </a:r>
            <a:r>
              <a:rPr sz="2250" spc="-4" dirty="0">
                <a:solidFill>
                  <a:srgbClr val="990100"/>
                </a:solidFill>
                <a:latin typeface="Gill Sans MT"/>
                <a:cs typeface="Gill Sans MT"/>
              </a:rPr>
              <a:t>is </a:t>
            </a:r>
            <a:r>
              <a:rPr sz="2250" dirty="0">
                <a:solidFill>
                  <a:srgbClr val="990100"/>
                </a:solidFill>
                <a:latin typeface="Gill Sans MT"/>
                <a:cs typeface="Gill Sans MT"/>
              </a:rPr>
              <a:t>the </a:t>
            </a:r>
            <a:r>
              <a:rPr sz="2250" spc="-7" dirty="0">
                <a:solidFill>
                  <a:srgbClr val="990100"/>
                </a:solidFill>
                <a:latin typeface="Gill Sans MT"/>
                <a:cs typeface="Gill Sans MT"/>
              </a:rPr>
              <a:t>“working</a:t>
            </a:r>
            <a:r>
              <a:rPr sz="2250" spc="-271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250" dirty="0">
                <a:solidFill>
                  <a:srgbClr val="990100"/>
                </a:solidFill>
                <a:latin typeface="Gill Sans MT"/>
                <a:cs typeface="Gill Sans MT"/>
              </a:rPr>
              <a:t>directory”?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88469" y="1617086"/>
            <a:ext cx="180380" cy="1295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3586" spc="7" dirty="0">
                <a:latin typeface="Gill Sans MT"/>
                <a:cs typeface="Gill Sans MT"/>
              </a:rPr>
              <a:t>•</a:t>
            </a:r>
            <a:endParaRPr sz="3586">
              <a:latin typeface="Gill Sans MT"/>
              <a:cs typeface="Gill Sans MT"/>
            </a:endParaRPr>
          </a:p>
          <a:p>
            <a:pPr marL="8929">
              <a:spcBef>
                <a:spcPts val="1462"/>
              </a:spcBef>
            </a:pPr>
            <a:r>
              <a:rPr sz="3586" spc="7" dirty="0">
                <a:latin typeface="Gill Sans MT"/>
                <a:cs typeface="Gill Sans MT"/>
              </a:rPr>
              <a:t>•</a:t>
            </a:r>
            <a:endParaRPr sz="3586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90305" y="1759149"/>
            <a:ext cx="6266855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ts val="2461"/>
              </a:lnSpc>
            </a:pPr>
            <a:r>
              <a:rPr sz="2109" dirty="0">
                <a:latin typeface="Gill Sans MT"/>
                <a:cs typeface="Gill Sans MT"/>
              </a:rPr>
              <a:t>Because R </a:t>
            </a:r>
            <a:r>
              <a:rPr sz="2109" spc="-4" dirty="0">
                <a:latin typeface="Gill Sans MT"/>
                <a:cs typeface="Gill Sans MT"/>
              </a:rPr>
              <a:t>interacts with </a:t>
            </a:r>
            <a:r>
              <a:rPr sz="2109" spc="11" dirty="0">
                <a:latin typeface="Gill Sans MT"/>
                <a:cs typeface="Gill Sans MT"/>
              </a:rPr>
              <a:t>files </a:t>
            </a:r>
            <a:r>
              <a:rPr sz="2109" dirty="0">
                <a:latin typeface="Gill Sans MT"/>
                <a:cs typeface="Gill Sans MT"/>
              </a:rPr>
              <a:t>on </a:t>
            </a:r>
            <a:r>
              <a:rPr sz="2109" spc="-11" dirty="0">
                <a:latin typeface="Gill Sans MT"/>
                <a:cs typeface="Gill Sans MT"/>
              </a:rPr>
              <a:t>your </a:t>
            </a:r>
            <a:r>
              <a:rPr sz="2109" spc="-25" dirty="0">
                <a:latin typeface="Gill Sans MT"/>
                <a:cs typeface="Gill Sans MT"/>
              </a:rPr>
              <a:t>computer, </a:t>
            </a:r>
            <a:r>
              <a:rPr sz="2109" spc="-4" dirty="0">
                <a:latin typeface="Gill Sans MT"/>
                <a:cs typeface="Gill Sans MT"/>
              </a:rPr>
              <a:t>it  </a:t>
            </a:r>
            <a:r>
              <a:rPr sz="2109" dirty="0">
                <a:latin typeface="Gill Sans MT"/>
                <a:cs typeface="Gill Sans MT"/>
              </a:rPr>
              <a:t>“thinks” of </a:t>
            </a:r>
            <a:r>
              <a:rPr sz="2109" spc="-4" dirty="0">
                <a:latin typeface="Gill Sans MT"/>
                <a:cs typeface="Gill Sans MT"/>
              </a:rPr>
              <a:t>itself </a:t>
            </a:r>
            <a:r>
              <a:rPr sz="2109" dirty="0">
                <a:latin typeface="Gill Sans MT"/>
                <a:cs typeface="Gill Sans MT"/>
              </a:rPr>
              <a:t>as </a:t>
            </a:r>
            <a:r>
              <a:rPr sz="2109" spc="-7" dirty="0">
                <a:latin typeface="Gill Sans MT"/>
                <a:cs typeface="Gill Sans MT"/>
              </a:rPr>
              <a:t>working </a:t>
            </a:r>
            <a:r>
              <a:rPr sz="2109" spc="-4" dirty="0">
                <a:latin typeface="Gill Sans MT"/>
                <a:cs typeface="Gill Sans MT"/>
              </a:rPr>
              <a:t>“in” </a:t>
            </a:r>
            <a:r>
              <a:rPr sz="2109" dirty="0">
                <a:latin typeface="Gill Sans MT"/>
                <a:cs typeface="Gill Sans MT"/>
              </a:rPr>
              <a:t>a </a:t>
            </a:r>
            <a:r>
              <a:rPr sz="2109" spc="4" dirty="0">
                <a:latin typeface="Gill Sans MT"/>
                <a:cs typeface="Gill Sans MT"/>
              </a:rPr>
              <a:t>particular</a:t>
            </a:r>
            <a:r>
              <a:rPr sz="2109" spc="-221" dirty="0">
                <a:latin typeface="Gill Sans MT"/>
                <a:cs typeface="Gill Sans MT"/>
              </a:rPr>
              <a:t> </a:t>
            </a:r>
            <a:r>
              <a:rPr sz="2109" spc="-4" dirty="0">
                <a:latin typeface="Gill Sans MT"/>
                <a:cs typeface="Gill Sans MT"/>
              </a:rPr>
              <a:t>location.</a:t>
            </a:r>
            <a:endParaRPr sz="2109" dirty="0">
              <a:latin typeface="Gill Sans MT"/>
              <a:cs typeface="Gill Sans MT"/>
            </a:endParaRPr>
          </a:p>
          <a:p>
            <a:pPr marL="8929" marR="3572">
              <a:lnSpc>
                <a:spcPts val="2461"/>
              </a:lnSpc>
              <a:spcBef>
                <a:spcPts val="844"/>
              </a:spcBef>
            </a:pPr>
            <a:r>
              <a:rPr sz="2109" spc="-7" dirty="0">
                <a:latin typeface="Gill Sans MT"/>
                <a:cs typeface="Gill Sans MT"/>
              </a:rPr>
              <a:t>Anytime </a:t>
            </a:r>
            <a:r>
              <a:rPr sz="2109" spc="-14" dirty="0">
                <a:latin typeface="Gill Sans MT"/>
                <a:cs typeface="Gill Sans MT"/>
              </a:rPr>
              <a:t>you </a:t>
            </a:r>
            <a:r>
              <a:rPr sz="2109" spc="18" dirty="0">
                <a:latin typeface="Gill Sans MT"/>
                <a:cs typeface="Gill Sans MT"/>
              </a:rPr>
              <a:t>try </a:t>
            </a:r>
            <a:r>
              <a:rPr sz="2109" dirty="0">
                <a:latin typeface="Gill Sans MT"/>
                <a:cs typeface="Gill Sans MT"/>
              </a:rPr>
              <a:t>to open a </a:t>
            </a:r>
            <a:r>
              <a:rPr sz="2109" spc="14" dirty="0">
                <a:latin typeface="Gill Sans MT"/>
                <a:cs typeface="Gill Sans MT"/>
              </a:rPr>
              <a:t>file </a:t>
            </a:r>
            <a:r>
              <a:rPr sz="2109" spc="-4" dirty="0">
                <a:latin typeface="Gill Sans MT"/>
                <a:cs typeface="Gill Sans MT"/>
              </a:rPr>
              <a:t>without </a:t>
            </a:r>
            <a:r>
              <a:rPr sz="2109" dirty="0">
                <a:latin typeface="Gill Sans MT"/>
                <a:cs typeface="Gill Sans MT"/>
              </a:rPr>
              <a:t>specifying a</a:t>
            </a:r>
            <a:r>
              <a:rPr sz="2109" spc="-53" dirty="0">
                <a:latin typeface="Gill Sans MT"/>
                <a:cs typeface="Gill Sans MT"/>
              </a:rPr>
              <a:t> </a:t>
            </a:r>
            <a:r>
              <a:rPr sz="2109" spc="-35" dirty="0">
                <a:latin typeface="Gill Sans MT"/>
                <a:cs typeface="Gill Sans MT"/>
              </a:rPr>
              <a:t>folder,  </a:t>
            </a:r>
            <a:r>
              <a:rPr sz="2109" dirty="0">
                <a:latin typeface="Gill Sans MT"/>
                <a:cs typeface="Gill Sans MT"/>
              </a:rPr>
              <a:t>R </a:t>
            </a:r>
            <a:r>
              <a:rPr sz="2109" spc="-4" dirty="0">
                <a:latin typeface="Gill Sans MT"/>
                <a:cs typeface="Gill Sans MT"/>
              </a:rPr>
              <a:t>will look in </a:t>
            </a:r>
            <a:r>
              <a:rPr sz="2109" dirty="0">
                <a:latin typeface="Gill Sans MT"/>
                <a:cs typeface="Gill Sans MT"/>
              </a:rPr>
              <a:t>the </a:t>
            </a:r>
            <a:r>
              <a:rPr sz="2109" spc="-7" dirty="0">
                <a:latin typeface="Gill Sans MT"/>
                <a:cs typeface="Gill Sans MT"/>
              </a:rPr>
              <a:t>working</a:t>
            </a:r>
            <a:r>
              <a:rPr sz="2109" spc="-35" dirty="0">
                <a:latin typeface="Gill Sans MT"/>
                <a:cs typeface="Gill Sans MT"/>
              </a:rPr>
              <a:t> </a:t>
            </a:r>
            <a:r>
              <a:rPr sz="2109" spc="-18" dirty="0">
                <a:latin typeface="Gill Sans MT"/>
                <a:cs typeface="Gill Sans MT"/>
              </a:rPr>
              <a:t>directory.</a:t>
            </a:r>
            <a:endParaRPr sz="2109" dirty="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67250" y="3330773"/>
            <a:ext cx="2741414" cy="80099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339" rIns="0" bIns="0" rtlCol="0">
            <a:spAutoFit/>
          </a:bodyPr>
          <a:lstStyle/>
          <a:p>
            <a:pPr>
              <a:spcBef>
                <a:spcPts val="11"/>
              </a:spcBef>
            </a:pPr>
            <a:endParaRPr sz="1863" dirty="0">
              <a:latin typeface="Times New Roman"/>
              <a:cs typeface="Times New Roman"/>
            </a:endParaRPr>
          </a:p>
          <a:p>
            <a:pPr marL="255380">
              <a:lnSpc>
                <a:spcPts val="1997"/>
              </a:lnSpc>
            </a:pPr>
            <a:r>
              <a:rPr sz="1687" spc="-4" dirty="0">
                <a:latin typeface="Lucida Console"/>
                <a:cs typeface="Lucida Console"/>
              </a:rPr>
              <a:t>&gt;</a:t>
            </a:r>
            <a:r>
              <a:rPr sz="1687" spc="-53" dirty="0">
                <a:latin typeface="Lucida Console"/>
                <a:cs typeface="Lucida Console"/>
              </a:rPr>
              <a:t> </a:t>
            </a:r>
            <a:r>
              <a:rPr sz="1687" spc="-4" dirty="0">
                <a:solidFill>
                  <a:srgbClr val="0061FF"/>
                </a:solidFill>
                <a:latin typeface="Lucida Console"/>
                <a:cs typeface="Lucida Console"/>
              </a:rPr>
              <a:t>getwd()</a:t>
            </a:r>
            <a:endParaRPr sz="1687" dirty="0">
              <a:latin typeface="Lucida Console"/>
              <a:cs typeface="Lucida Console"/>
            </a:endParaRPr>
          </a:p>
          <a:p>
            <a:pPr marL="255380">
              <a:lnSpc>
                <a:spcPts val="1997"/>
              </a:lnSpc>
            </a:pPr>
            <a:r>
              <a:rPr sz="1687" spc="-4" dirty="0">
                <a:latin typeface="Lucida Console"/>
                <a:cs typeface="Lucida Console"/>
              </a:rPr>
              <a:t>[1]</a:t>
            </a:r>
            <a:r>
              <a:rPr sz="1687" spc="-35" dirty="0">
                <a:latin typeface="Lucida Console"/>
                <a:cs typeface="Lucida Console"/>
              </a:rPr>
              <a:t> </a:t>
            </a:r>
            <a:r>
              <a:rPr sz="1687" spc="-4" dirty="0">
                <a:latin typeface="Lucida Console"/>
                <a:cs typeface="Lucida Console"/>
              </a:rPr>
              <a:t>"/Users/</a:t>
            </a:r>
            <a:r>
              <a:rPr lang="en-US" sz="1687" spc="-4" dirty="0">
                <a:latin typeface="Lucida Console"/>
                <a:cs typeface="Lucida Console"/>
              </a:rPr>
              <a:t>Lily1</a:t>
            </a:r>
            <a:r>
              <a:rPr sz="1687" spc="-4" dirty="0">
                <a:latin typeface="Lucida Console"/>
                <a:cs typeface="Lucida Console"/>
              </a:rPr>
              <a:t>"</a:t>
            </a:r>
            <a:endParaRPr sz="1687" dirty="0">
              <a:latin typeface="Lucida Console"/>
              <a:cs typeface="Lucida Console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4ACD19-50BD-4C49-991F-4EED2359B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32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30406" y="348258"/>
            <a:ext cx="4949279" cy="49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1367979" algn="l"/>
                <a:tab pos="2656488" algn="l"/>
                <a:tab pos="3309671" algn="l"/>
              </a:tabLst>
            </a:pPr>
            <a:r>
              <a:rPr sz="3234" spc="-4" dirty="0">
                <a:latin typeface="Gill Sans MT"/>
                <a:cs typeface="Gill Sans MT"/>
              </a:rPr>
              <a:t>G</a:t>
            </a:r>
            <a:r>
              <a:rPr sz="3234" dirty="0">
                <a:latin typeface="Gill Sans MT"/>
                <a:cs typeface="Gill Sans MT"/>
              </a:rPr>
              <a:t>ett</a:t>
            </a:r>
            <a:r>
              <a:rPr sz="3234" spc="-4" dirty="0">
                <a:latin typeface="Gill Sans MT"/>
                <a:cs typeface="Gill Sans MT"/>
              </a:rPr>
              <a:t>i</a:t>
            </a:r>
            <a:r>
              <a:rPr sz="3234" dirty="0">
                <a:latin typeface="Gill Sans MT"/>
                <a:cs typeface="Gill Sans MT"/>
              </a:rPr>
              <a:t>ng	a</a:t>
            </a:r>
            <a:r>
              <a:rPr sz="3234" spc="-80" dirty="0">
                <a:latin typeface="Gill Sans MT"/>
                <a:cs typeface="Gill Sans MT"/>
              </a:rPr>
              <a:t>r</a:t>
            </a:r>
            <a:r>
              <a:rPr sz="3234" dirty="0">
                <a:latin typeface="Gill Sans MT"/>
                <a:cs typeface="Gill Sans MT"/>
              </a:rPr>
              <a:t>ound	the	computer</a:t>
            </a:r>
            <a:endParaRPr sz="3234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75930" y="1176610"/>
            <a:ext cx="191095" cy="5897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3832" spc="4" dirty="0">
                <a:latin typeface="Gill Sans MT"/>
                <a:cs typeface="Gill Sans MT"/>
              </a:rPr>
              <a:t>•</a:t>
            </a:r>
            <a:endParaRPr sz="3832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7766" y="1303735"/>
            <a:ext cx="1514029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250" dirty="0">
                <a:solidFill>
                  <a:srgbClr val="990100"/>
                </a:solidFill>
                <a:latin typeface="Gill Sans MT"/>
                <a:cs typeface="Gill Sans MT"/>
              </a:rPr>
              <a:t>R</a:t>
            </a:r>
            <a:r>
              <a:rPr sz="2250" spc="-74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250" dirty="0">
                <a:solidFill>
                  <a:srgbClr val="990100"/>
                </a:solidFill>
                <a:latin typeface="Gill Sans MT"/>
                <a:cs typeface="Gill Sans MT"/>
              </a:rPr>
              <a:t>commands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88469" y="1617086"/>
            <a:ext cx="180380" cy="9746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3804"/>
              </a:lnSpc>
            </a:pPr>
            <a:r>
              <a:rPr sz="3586" spc="7" dirty="0">
                <a:latin typeface="Gill Sans MT"/>
                <a:cs typeface="Gill Sans MT"/>
              </a:rPr>
              <a:t>•</a:t>
            </a:r>
            <a:endParaRPr sz="3586">
              <a:latin typeface="Gill Sans MT"/>
              <a:cs typeface="Gill Sans MT"/>
            </a:endParaRPr>
          </a:p>
          <a:p>
            <a:pPr marL="8929">
              <a:lnSpc>
                <a:spcPts val="3804"/>
              </a:lnSpc>
            </a:pPr>
            <a:r>
              <a:rPr sz="3586" spc="7" dirty="0">
                <a:latin typeface="Gill Sans MT"/>
                <a:cs typeface="Gill Sans MT"/>
              </a:rPr>
              <a:t>•</a:t>
            </a:r>
            <a:endParaRPr sz="3586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90305" y="1642920"/>
            <a:ext cx="3033415" cy="8086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ct val="130600"/>
              </a:lnSpc>
            </a:pPr>
            <a:r>
              <a:rPr sz="2109" spc="-4" dirty="0">
                <a:solidFill>
                  <a:srgbClr val="3A88FE"/>
                </a:solidFill>
                <a:latin typeface="Gill Sans MT"/>
                <a:cs typeface="Gill Sans MT"/>
              </a:rPr>
              <a:t>getwd()</a:t>
            </a:r>
            <a:r>
              <a:rPr sz="2109" spc="-4" dirty="0">
                <a:latin typeface="Gill Sans MT"/>
                <a:cs typeface="Gill Sans MT"/>
              </a:rPr>
              <a:t>, </a:t>
            </a:r>
            <a:r>
              <a:rPr sz="2109" spc="-4" dirty="0">
                <a:solidFill>
                  <a:srgbClr val="3A88FE"/>
                </a:solidFill>
                <a:latin typeface="Gill Sans MT"/>
                <a:cs typeface="Gill Sans MT"/>
              </a:rPr>
              <a:t>setwd() </a:t>
            </a:r>
            <a:r>
              <a:rPr sz="2109" dirty="0">
                <a:latin typeface="Gill Sans MT"/>
                <a:cs typeface="Gill Sans MT"/>
              </a:rPr>
              <a:t>etc  </a:t>
            </a:r>
            <a:r>
              <a:rPr sz="2109" spc="-11" dirty="0">
                <a:latin typeface="Gill Sans MT"/>
                <a:cs typeface="Gill Sans MT"/>
              </a:rPr>
              <a:t>powerful </a:t>
            </a:r>
            <a:r>
              <a:rPr sz="2109" dirty="0">
                <a:latin typeface="Gill Sans MT"/>
                <a:cs typeface="Gill Sans MT"/>
              </a:rPr>
              <a:t>but </a:t>
            </a:r>
            <a:r>
              <a:rPr sz="2109" spc="-4" dirty="0">
                <a:latin typeface="Gill Sans MT"/>
                <a:cs typeface="Gill Sans MT"/>
              </a:rPr>
              <a:t>tedious </a:t>
            </a:r>
            <a:r>
              <a:rPr sz="2109" dirty="0">
                <a:latin typeface="Gill Sans MT"/>
                <a:cs typeface="Gill Sans MT"/>
              </a:rPr>
              <a:t>to</a:t>
            </a:r>
            <a:r>
              <a:rPr sz="2109" spc="-25" dirty="0">
                <a:latin typeface="Gill Sans MT"/>
                <a:cs typeface="Gill Sans MT"/>
              </a:rPr>
              <a:t> </a:t>
            </a:r>
            <a:r>
              <a:rPr sz="2109" dirty="0">
                <a:latin typeface="Gill Sans MT"/>
                <a:cs typeface="Gill Sans MT"/>
              </a:rPr>
              <a:t>use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75930" y="2873252"/>
            <a:ext cx="191095" cy="5897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3832" spc="4" dirty="0">
                <a:latin typeface="Gill Sans MT"/>
                <a:cs typeface="Gill Sans MT"/>
              </a:rPr>
              <a:t>•</a:t>
            </a:r>
            <a:endParaRPr sz="3832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7766" y="3000376"/>
            <a:ext cx="2075706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250" spc="-4" dirty="0">
                <a:solidFill>
                  <a:srgbClr val="990100"/>
                </a:solidFill>
                <a:latin typeface="Gill Sans MT"/>
                <a:cs typeface="Gill Sans MT"/>
              </a:rPr>
              <a:t>Rstudio is</a:t>
            </a:r>
            <a:r>
              <a:rPr sz="2250" spc="-21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250" spc="-4" dirty="0">
                <a:solidFill>
                  <a:srgbClr val="990100"/>
                </a:solidFill>
                <a:latin typeface="Gill Sans MT"/>
                <a:cs typeface="Gill Sans MT"/>
              </a:rPr>
              <a:t>cleaner</a:t>
            </a:r>
            <a:endParaRPr sz="2250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88469" y="3313726"/>
            <a:ext cx="180380" cy="9746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3804"/>
              </a:lnSpc>
            </a:pPr>
            <a:r>
              <a:rPr sz="3586" spc="7" dirty="0">
                <a:latin typeface="Gill Sans MT"/>
                <a:cs typeface="Gill Sans MT"/>
              </a:rPr>
              <a:t>•</a:t>
            </a:r>
            <a:endParaRPr sz="3586">
              <a:latin typeface="Gill Sans MT"/>
              <a:cs typeface="Gill Sans MT"/>
            </a:endParaRPr>
          </a:p>
          <a:p>
            <a:pPr marL="8929">
              <a:lnSpc>
                <a:spcPts val="3804"/>
              </a:lnSpc>
            </a:pPr>
            <a:r>
              <a:rPr sz="3586" spc="7" dirty="0">
                <a:latin typeface="Gill Sans MT"/>
                <a:cs typeface="Gill Sans MT"/>
              </a:rPr>
              <a:t>•</a:t>
            </a:r>
            <a:endParaRPr sz="3586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90305" y="3437930"/>
            <a:ext cx="6061472" cy="1081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109" dirty="0">
                <a:latin typeface="Gill Sans MT"/>
                <a:cs typeface="Gill Sans MT"/>
              </a:rPr>
              <a:t>Use the </a:t>
            </a:r>
            <a:r>
              <a:rPr sz="2109" spc="14" dirty="0">
                <a:latin typeface="Gill Sans MT"/>
                <a:cs typeface="Gill Sans MT"/>
              </a:rPr>
              <a:t>file </a:t>
            </a:r>
            <a:r>
              <a:rPr sz="2109" dirty="0">
                <a:latin typeface="Gill Sans MT"/>
                <a:cs typeface="Gill Sans MT"/>
              </a:rPr>
              <a:t>panel to </a:t>
            </a:r>
            <a:r>
              <a:rPr sz="2109" spc="-11" dirty="0">
                <a:latin typeface="Gill Sans MT"/>
                <a:cs typeface="Gill Sans MT"/>
              </a:rPr>
              <a:t>navigate</a:t>
            </a:r>
            <a:r>
              <a:rPr sz="2109" spc="-60" dirty="0">
                <a:latin typeface="Gill Sans MT"/>
                <a:cs typeface="Gill Sans MT"/>
              </a:rPr>
              <a:t> </a:t>
            </a:r>
            <a:r>
              <a:rPr sz="2109" spc="-7" dirty="0">
                <a:latin typeface="Gill Sans MT"/>
                <a:cs typeface="Gill Sans MT"/>
              </a:rPr>
              <a:t>graphically</a:t>
            </a:r>
            <a:endParaRPr sz="2109">
              <a:latin typeface="Gill Sans MT"/>
              <a:cs typeface="Gill Sans MT"/>
            </a:endParaRPr>
          </a:p>
          <a:p>
            <a:pPr marL="8929" marR="3572">
              <a:lnSpc>
                <a:spcPts val="2461"/>
              </a:lnSpc>
              <a:spcBef>
                <a:spcPts val="914"/>
              </a:spcBef>
            </a:pPr>
            <a:r>
              <a:rPr sz="2109" dirty="0">
                <a:latin typeface="Gill Sans MT"/>
                <a:cs typeface="Gill Sans MT"/>
              </a:rPr>
              <a:t>“set as </a:t>
            </a:r>
            <a:r>
              <a:rPr sz="2109" spc="-7" dirty="0">
                <a:latin typeface="Gill Sans MT"/>
                <a:cs typeface="Gill Sans MT"/>
              </a:rPr>
              <a:t>working </a:t>
            </a:r>
            <a:r>
              <a:rPr sz="2109" dirty="0">
                <a:latin typeface="Gill Sans MT"/>
                <a:cs typeface="Gill Sans MT"/>
              </a:rPr>
              <a:t>directory” </a:t>
            </a:r>
            <a:r>
              <a:rPr sz="2109" spc="-4" dirty="0">
                <a:latin typeface="Gill Sans MT"/>
                <a:cs typeface="Gill Sans MT"/>
              </a:rPr>
              <a:t>option is equivalent </a:t>
            </a:r>
            <a:r>
              <a:rPr sz="2109" dirty="0">
                <a:latin typeface="Gill Sans MT"/>
                <a:cs typeface="Gill Sans MT"/>
              </a:rPr>
              <a:t>to the R  command</a:t>
            </a:r>
            <a:r>
              <a:rPr sz="2109" spc="-56" dirty="0">
                <a:latin typeface="Gill Sans MT"/>
                <a:cs typeface="Gill Sans MT"/>
              </a:rPr>
              <a:t> </a:t>
            </a:r>
            <a:r>
              <a:rPr sz="2109" spc="-4" dirty="0">
                <a:solidFill>
                  <a:srgbClr val="0061FF"/>
                </a:solidFill>
                <a:latin typeface="Gill Sans MT"/>
                <a:cs typeface="Gill Sans MT"/>
              </a:rPr>
              <a:t>setwd()</a:t>
            </a:r>
            <a:endParaRPr sz="2109">
              <a:latin typeface="Gill Sans MT"/>
              <a:cs typeface="Gill Sans M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10E030-113D-C14C-92EA-A56020C12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343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1302675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800" b="1" dirty="0">
                <a:solidFill>
                  <a:srgbClr val="990100"/>
                </a:solidFill>
              </a:rPr>
              <a:t>Try it yourself: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1352550"/>
            <a:ext cx="10949333" cy="160020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Exercise 1.1.2: Identify your working directory</a:t>
            </a:r>
          </a:p>
          <a:p>
            <a:pPr marL="0" indent="0">
              <a:spcAft>
                <a:spcPts val="0"/>
              </a:spcAft>
              <a:buNone/>
            </a:pPr>
            <a:endParaRPr lang="en-US" sz="4400" b="1" dirty="0"/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4800" dirty="0">
              <a:latin typeface="+mj-lt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146ED70-1D49-544A-82A0-C3FC5C973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343811"/>
            <a:ext cx="9936322" cy="298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11F5B"/>
              </a:solidFill>
              <a:effectLst/>
              <a:latin typeface="Franklin Gothic Book" panose="020B05030201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11F5B"/>
                </a:solidFill>
              </a:rPr>
              <a:t>Try running </a:t>
            </a:r>
            <a:r>
              <a:rPr lang="en-US" sz="2800" dirty="0" err="1">
                <a:solidFill>
                  <a:srgbClr val="011F5B"/>
                </a:solidFill>
              </a:rPr>
              <a:t>getwd</a:t>
            </a:r>
            <a:r>
              <a:rPr lang="en-US" sz="2800" dirty="0">
                <a:solidFill>
                  <a:srgbClr val="011F5B"/>
                </a:solidFill>
              </a:rPr>
              <a:t>() to identify your working directory on your local computer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11F5B"/>
                </a:solidFill>
              </a:rPr>
              <a:t>If you import </a:t>
            </a:r>
            <a:r>
              <a:rPr lang="en-US" sz="2800" dirty="0" err="1">
                <a:solidFill>
                  <a:srgbClr val="011F5B"/>
                </a:solidFill>
              </a:rPr>
              <a:t>Rdata</a:t>
            </a:r>
            <a:r>
              <a:rPr lang="en-US" sz="2800" dirty="0">
                <a:solidFill>
                  <a:srgbClr val="011F5B"/>
                </a:solidFill>
              </a:rPr>
              <a:t> or a csv file dataset, you’ll want to make sure it’s saved in your working directory OR set a new working directory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168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78522" y="1480930"/>
            <a:ext cx="5301138" cy="32543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8929">
              <a:tabLst>
                <a:tab pos="998750" algn="l"/>
              </a:tabLst>
            </a:pPr>
            <a:r>
              <a:rPr lang="en-US" sz="6600" cap="all"/>
              <a:t>Bas</a:t>
            </a:r>
            <a:r>
              <a:rPr lang="en-US" sz="6600" cap="all" spc="-4"/>
              <a:t>i</a:t>
            </a:r>
            <a:r>
              <a:rPr lang="en-US" sz="6600" cap="all"/>
              <a:t>c Commands</a:t>
            </a:r>
          </a:p>
        </p:txBody>
      </p:sp>
      <p:pic>
        <p:nvPicPr>
          <p:cNvPr id="10" name="Graphic 9" descr="Command Prompt">
            <a:extLst>
              <a:ext uri="{FF2B5EF4-FFF2-40B4-BE49-F238E27FC236}">
                <a16:creationId xmlns:a16="http://schemas.microsoft.com/office/drawing/2014/main" id="{ABBBFAC8-CF2F-607C-31BF-3F3DDD71E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05675" y="1338739"/>
            <a:ext cx="3415614" cy="3415614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1524000" y="8930"/>
            <a:ext cx="9144000" cy="6849070"/>
          </a:xfrm>
          <a:custGeom>
            <a:avLst/>
            <a:gdLst/>
            <a:ahLst/>
            <a:cxnLst/>
            <a:rect l="l" t="t" r="r" b="b"/>
            <a:pathLst>
              <a:path w="13004800" h="9740900">
                <a:moveTo>
                  <a:pt x="0" y="97409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9740900"/>
                </a:lnTo>
                <a:lnTo>
                  <a:pt x="0" y="974090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 sz="1266"/>
          </a:p>
        </p:txBody>
      </p:sp>
      <p:pic>
        <p:nvPicPr>
          <p:cNvPr id="6" name="Picture 5" descr="Logo&#10;&#10;Description automatically generated with low confidence">
            <a:extLst>
              <a:ext uri="{FF2B5EF4-FFF2-40B4-BE49-F238E27FC236}">
                <a16:creationId xmlns:a16="http://schemas.microsoft.com/office/drawing/2014/main" id="{F2C4FAC5-BB14-8E45-8DF7-13008A1DC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24E4795-A84E-944B-9EF8-40A59DA71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068" y="1043570"/>
            <a:ext cx="7018967" cy="579911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5210" y="348258"/>
            <a:ext cx="5719465" cy="49770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733101" algn="l"/>
              </a:tabLst>
            </a:pPr>
            <a:r>
              <a:rPr sz="3234" dirty="0"/>
              <a:t>R</a:t>
            </a:r>
            <a:r>
              <a:rPr sz="3234" spc="-4" dirty="0"/>
              <a:t> is	</a:t>
            </a:r>
            <a:r>
              <a:rPr sz="3234" dirty="0"/>
              <a:t>an </a:t>
            </a:r>
            <a:r>
              <a:rPr sz="3234" spc="-7" dirty="0"/>
              <a:t>interactive</a:t>
            </a:r>
            <a:r>
              <a:rPr sz="3234" spc="-46" dirty="0"/>
              <a:t> </a:t>
            </a:r>
            <a:r>
              <a:rPr sz="3234" dirty="0"/>
              <a:t>system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24979" y="5516048"/>
            <a:ext cx="4942044" cy="1043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430"/>
            <a:r>
              <a:rPr sz="1687" spc="-80" dirty="0">
                <a:solidFill>
                  <a:srgbClr val="990100"/>
                </a:solidFill>
                <a:latin typeface="Gill Sans MT"/>
                <a:cs typeface="Gill Sans MT"/>
              </a:rPr>
              <a:t>You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type </a:t>
            </a:r>
            <a:r>
              <a:rPr sz="1687" spc="-11" dirty="0">
                <a:solidFill>
                  <a:srgbClr val="990100"/>
                </a:solidFill>
                <a:latin typeface="Gill Sans MT"/>
                <a:cs typeface="Gill Sans MT"/>
              </a:rPr>
              <a:t>your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commands</a:t>
            </a:r>
            <a:r>
              <a:rPr sz="1687" spc="53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1687" spc="-4" dirty="0">
                <a:solidFill>
                  <a:srgbClr val="990100"/>
                </a:solidFill>
                <a:latin typeface="Gill Sans MT"/>
                <a:cs typeface="Gill Sans MT"/>
              </a:rPr>
              <a:t>here...</a:t>
            </a:r>
            <a:endParaRPr sz="1687" dirty="0">
              <a:solidFill>
                <a:srgbClr val="990100"/>
              </a:solidFill>
              <a:latin typeface="Gill Sans MT"/>
              <a:cs typeface="Gill Sans MT"/>
            </a:endParaRPr>
          </a:p>
          <a:p>
            <a:pPr>
              <a:spcBef>
                <a:spcPts val="4"/>
              </a:spcBef>
            </a:pPr>
            <a:endParaRPr sz="1758" dirty="0">
              <a:solidFill>
                <a:srgbClr val="990100"/>
              </a:solidFill>
              <a:latin typeface="Times New Roman"/>
              <a:cs typeface="Times New Roman"/>
            </a:endParaRPr>
          </a:p>
          <a:p>
            <a:pPr marL="8929" marR="3572" algn="ctr">
              <a:lnSpc>
                <a:spcPts val="1969"/>
              </a:lnSpc>
            </a:pP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.... when </a:t>
            </a:r>
            <a:r>
              <a:rPr sz="1687" spc="-14" dirty="0">
                <a:solidFill>
                  <a:srgbClr val="990100"/>
                </a:solidFill>
                <a:latin typeface="Gill Sans MT"/>
                <a:cs typeface="Gill Sans MT"/>
              </a:rPr>
              <a:t>you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hit </a:t>
            </a:r>
            <a:r>
              <a:rPr sz="1687" spc="-32" dirty="0">
                <a:solidFill>
                  <a:srgbClr val="990100"/>
                </a:solidFill>
                <a:latin typeface="Gill Sans MT"/>
                <a:cs typeface="Gill Sans MT"/>
              </a:rPr>
              <a:t>enter,</a:t>
            </a:r>
            <a:r>
              <a:rPr sz="1687" spc="-355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lang="en-US" sz="1687" spc="-355" dirty="0">
                <a:solidFill>
                  <a:srgbClr val="990100"/>
                </a:solidFill>
                <a:latin typeface="Gill Sans MT"/>
                <a:cs typeface="Gill Sans MT"/>
              </a:rPr>
              <a:t> 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R </a:t>
            </a:r>
            <a:r>
              <a:rPr sz="1687" spc="-4" dirty="0">
                <a:solidFill>
                  <a:srgbClr val="990100"/>
                </a:solidFill>
                <a:latin typeface="Gill Sans MT"/>
                <a:cs typeface="Gill Sans MT"/>
              </a:rPr>
              <a:t>immediately </a:t>
            </a:r>
            <a:r>
              <a:rPr sz="1687" spc="-7" dirty="0">
                <a:solidFill>
                  <a:srgbClr val="990100"/>
                </a:solidFill>
                <a:latin typeface="Gill Sans MT"/>
                <a:cs typeface="Gill Sans MT"/>
              </a:rPr>
              <a:t>executes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the command and </a:t>
            </a:r>
            <a:r>
              <a:rPr sz="1687" spc="-11" dirty="0">
                <a:solidFill>
                  <a:srgbClr val="990100"/>
                </a:solidFill>
                <a:latin typeface="Gill Sans MT"/>
                <a:cs typeface="Gill Sans MT"/>
              </a:rPr>
              <a:t>displays 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the </a:t>
            </a:r>
            <a:r>
              <a:rPr sz="1687" spc="-7" dirty="0">
                <a:solidFill>
                  <a:srgbClr val="990100"/>
                </a:solidFill>
                <a:latin typeface="Gill Sans MT"/>
                <a:cs typeface="Gill Sans MT"/>
              </a:rPr>
              <a:t>results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on</a:t>
            </a:r>
            <a:r>
              <a:rPr sz="1687" spc="-35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1687" spc="-7" dirty="0">
                <a:solidFill>
                  <a:srgbClr val="990100"/>
                </a:solidFill>
                <a:latin typeface="Gill Sans MT"/>
                <a:cs typeface="Gill Sans MT"/>
              </a:rPr>
              <a:t>screen.</a:t>
            </a:r>
            <a:endParaRPr sz="1687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 flipH="1">
            <a:off x="2667585" y="5161663"/>
            <a:ext cx="957394" cy="614073"/>
          </a:xfrm>
          <a:custGeom>
            <a:avLst/>
            <a:gdLst/>
            <a:ahLst/>
            <a:cxnLst/>
            <a:rect l="l" t="t" r="r" b="b"/>
            <a:pathLst>
              <a:path w="1294764" h="839470">
                <a:moveTo>
                  <a:pt x="0" y="838923"/>
                </a:moveTo>
                <a:lnTo>
                  <a:pt x="1283665" y="6908"/>
                </a:lnTo>
                <a:lnTo>
                  <a:pt x="129434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6"/>
          <p:cNvSpPr/>
          <p:nvPr/>
        </p:nvSpPr>
        <p:spPr>
          <a:xfrm rot="15474705">
            <a:off x="2653389" y="5129748"/>
            <a:ext cx="122783" cy="106710"/>
          </a:xfrm>
          <a:custGeom>
            <a:avLst/>
            <a:gdLst/>
            <a:ahLst/>
            <a:cxnLst/>
            <a:rect l="l" t="t" r="r" b="b"/>
            <a:pathLst>
              <a:path w="174625" h="151764">
                <a:moveTo>
                  <a:pt x="174599" y="0"/>
                </a:moveTo>
                <a:lnTo>
                  <a:pt x="0" y="19532"/>
                </a:lnTo>
                <a:lnTo>
                  <a:pt x="86690" y="56984"/>
                </a:lnTo>
                <a:lnTo>
                  <a:pt x="85471" y="151396"/>
                </a:lnTo>
                <a:lnTo>
                  <a:pt x="1745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45A261-0C5E-574C-A9C3-A845B5EB8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3970" y="570053"/>
            <a:ext cx="4986556" cy="49770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</a:pPr>
            <a:r>
              <a:rPr sz="3234" spc="-4" dirty="0"/>
              <a:t>Our </a:t>
            </a:r>
            <a:r>
              <a:rPr sz="3234" spc="18" dirty="0"/>
              <a:t>first</a:t>
            </a:r>
            <a:r>
              <a:rPr lang="en-US" sz="3234" spc="-28" dirty="0"/>
              <a:t> </a:t>
            </a:r>
            <a:r>
              <a:rPr sz="3234" spc="-4" dirty="0"/>
              <a:t>command...</a:t>
            </a:r>
            <a:endParaRPr sz="3234" dirty="0"/>
          </a:p>
        </p:txBody>
      </p:sp>
      <p:sp>
        <p:nvSpPr>
          <p:cNvPr id="3" name="object 3"/>
          <p:cNvSpPr txBox="1"/>
          <p:nvPr/>
        </p:nvSpPr>
        <p:spPr>
          <a:xfrm>
            <a:off x="2009787" y="1647527"/>
            <a:ext cx="3358009" cy="1520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The &gt;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is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the command</a:t>
            </a:r>
            <a:r>
              <a:rPr sz="2109" spc="-53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109" spc="-11" dirty="0">
                <a:solidFill>
                  <a:srgbClr val="990100"/>
                </a:solidFill>
                <a:latin typeface="Gill Sans MT"/>
                <a:cs typeface="Gill Sans MT"/>
              </a:rPr>
              <a:t>prompt</a:t>
            </a:r>
            <a:endParaRPr sz="2109" dirty="0">
              <a:solidFill>
                <a:srgbClr val="990100"/>
              </a:solidFill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2109" dirty="0">
              <a:latin typeface="Times New Roman"/>
              <a:cs typeface="Times New Roman"/>
            </a:endParaRPr>
          </a:p>
          <a:p>
            <a:pPr>
              <a:spcBef>
                <a:spcPts val="28"/>
              </a:spcBef>
            </a:pPr>
            <a:endParaRPr sz="2848" dirty="0">
              <a:latin typeface="Times New Roman"/>
              <a:cs typeface="Times New Roman"/>
            </a:endParaRPr>
          </a:p>
          <a:p>
            <a:pPr marR="222341" algn="r"/>
            <a:r>
              <a:rPr sz="2812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4" name="object 4"/>
          <p:cNvSpPr/>
          <p:nvPr/>
        </p:nvSpPr>
        <p:spPr>
          <a:xfrm>
            <a:off x="4289292" y="2184845"/>
            <a:ext cx="387102" cy="412998"/>
          </a:xfrm>
          <a:custGeom>
            <a:avLst/>
            <a:gdLst/>
            <a:ahLst/>
            <a:cxnLst/>
            <a:rect l="l" t="t" r="r" b="b"/>
            <a:pathLst>
              <a:path w="550545" h="587375">
                <a:moveTo>
                  <a:pt x="550113" y="587362"/>
                </a:moveTo>
                <a:lnTo>
                  <a:pt x="537095" y="573455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/>
          <p:nvPr/>
        </p:nvSpPr>
        <p:spPr>
          <a:xfrm>
            <a:off x="4603778" y="2526262"/>
            <a:ext cx="123676" cy="126355"/>
          </a:xfrm>
          <a:custGeom>
            <a:avLst/>
            <a:gdLst/>
            <a:ahLst/>
            <a:cxnLst/>
            <a:rect l="l" t="t" r="r" b="b"/>
            <a:pathLst>
              <a:path w="175895" h="179704">
                <a:moveTo>
                  <a:pt x="122351" y="0"/>
                </a:moveTo>
                <a:lnTo>
                  <a:pt x="89827" y="87884"/>
                </a:lnTo>
                <a:lnTo>
                  <a:pt x="0" y="114592"/>
                </a:lnTo>
                <a:lnTo>
                  <a:pt x="175780" y="179654"/>
                </a:lnTo>
                <a:lnTo>
                  <a:pt x="1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371FEC-3167-3841-917F-839C6925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16245" y="2696766"/>
            <a:ext cx="1732806" cy="4327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437539" algn="l"/>
                <a:tab pos="1509064" algn="l"/>
              </a:tabLst>
            </a:pPr>
            <a:r>
              <a:rPr sz="2812" dirty="0">
                <a:latin typeface="Courier New"/>
                <a:cs typeface="Courier New"/>
              </a:rPr>
              <a:t>&gt;	</a:t>
            </a:r>
            <a:r>
              <a:rPr sz="2812" spc="-4" dirty="0">
                <a:solidFill>
                  <a:srgbClr val="0433FF"/>
                </a:solidFill>
                <a:latin typeface="Courier New"/>
                <a:cs typeface="Courier New"/>
              </a:rPr>
              <a:t>1</a:t>
            </a:r>
            <a:r>
              <a:rPr sz="2812" dirty="0">
                <a:solidFill>
                  <a:srgbClr val="0433FF"/>
                </a:solidFill>
                <a:latin typeface="Courier New"/>
                <a:cs typeface="Courier New"/>
              </a:rPr>
              <a:t>0 +	3</a:t>
            </a:r>
            <a:endParaRPr sz="2812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6348" y="1638597"/>
            <a:ext cx="2038201" cy="3245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This is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a</a:t>
            </a:r>
            <a:r>
              <a:rPr sz="2109" spc="-49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command</a:t>
            </a:r>
          </a:p>
        </p:txBody>
      </p:sp>
      <p:sp>
        <p:nvSpPr>
          <p:cNvPr id="5" name="object 5"/>
          <p:cNvSpPr/>
          <p:nvPr/>
        </p:nvSpPr>
        <p:spPr>
          <a:xfrm>
            <a:off x="6257662" y="2196864"/>
            <a:ext cx="379512" cy="388441"/>
          </a:xfrm>
          <a:custGeom>
            <a:avLst/>
            <a:gdLst/>
            <a:ahLst/>
            <a:cxnLst/>
            <a:rect l="l" t="t" r="r" b="b"/>
            <a:pathLst>
              <a:path w="539750" h="552450">
                <a:moveTo>
                  <a:pt x="0" y="552208"/>
                </a:moveTo>
                <a:lnTo>
                  <a:pt x="13309" y="538581"/>
                </a:lnTo>
                <a:lnTo>
                  <a:pt x="53916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6"/>
          <p:cNvSpPr/>
          <p:nvPr/>
        </p:nvSpPr>
        <p:spPr>
          <a:xfrm>
            <a:off x="6205255" y="2513296"/>
            <a:ext cx="124569" cy="125909"/>
          </a:xfrm>
          <a:custGeom>
            <a:avLst/>
            <a:gdLst/>
            <a:ahLst/>
            <a:cxnLst/>
            <a:rect l="l" t="t" r="r" b="b"/>
            <a:pathLst>
              <a:path w="177165" h="179070">
                <a:moveTo>
                  <a:pt x="57150" y="0"/>
                </a:moveTo>
                <a:lnTo>
                  <a:pt x="0" y="178511"/>
                </a:lnTo>
                <a:lnTo>
                  <a:pt x="177101" y="117119"/>
                </a:lnTo>
                <a:lnTo>
                  <a:pt x="87845" y="88544"/>
                </a:lnTo>
                <a:lnTo>
                  <a:pt x="57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97EF41-4473-DA46-8FDC-6A1EA6160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4AB65BB7-5AB2-1748-8E4E-0B61AE914758}"/>
              </a:ext>
            </a:extLst>
          </p:cNvPr>
          <p:cNvSpPr txBox="1">
            <a:spLocks/>
          </p:cNvSpPr>
          <p:nvPr/>
        </p:nvSpPr>
        <p:spPr>
          <a:xfrm>
            <a:off x="2863970" y="570053"/>
            <a:ext cx="4986556" cy="49770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375" b="0" i="0" kern="1200" baseline="0">
                <a:solidFill>
                  <a:schemeClr val="tx1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marL="8929">
              <a:lnSpc>
                <a:spcPct val="100000"/>
              </a:lnSpc>
            </a:pPr>
            <a:r>
              <a:rPr lang="en-US" sz="3234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Our </a:t>
            </a:r>
            <a:r>
              <a:rPr lang="en-US" sz="3234" spc="18" dirty="0">
                <a:solidFill>
                  <a:srgbClr val="011F5B"/>
                </a:solidFill>
                <a:latin typeface="Franklin Gothic Book" panose="020B0503020102020204" pitchFamily="34" charset="0"/>
              </a:rPr>
              <a:t>first</a:t>
            </a:r>
            <a:r>
              <a:rPr lang="en-US" sz="3234" spc="-28" dirty="0">
                <a:solidFill>
                  <a:srgbClr val="011F5B"/>
                </a:solidFill>
                <a:latin typeface="Franklin Gothic Book" panose="020B0503020102020204" pitchFamily="34" charset="0"/>
              </a:rPr>
              <a:t> </a:t>
            </a:r>
            <a:r>
              <a:rPr lang="en-US" sz="3234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command...</a:t>
            </a:r>
            <a:endParaRPr lang="en-US" sz="3234" dirty="0">
              <a:solidFill>
                <a:srgbClr val="011F5B"/>
              </a:solidFill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16245" y="2696766"/>
            <a:ext cx="1732806" cy="916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tabLst>
                <a:tab pos="428610" algn="l"/>
                <a:tab pos="1500134" algn="l"/>
              </a:tabLst>
            </a:pPr>
            <a:r>
              <a:rPr sz="2812" dirty="0">
                <a:latin typeface="Courier New"/>
                <a:cs typeface="Courier New"/>
              </a:rPr>
              <a:t>&gt;	</a:t>
            </a:r>
            <a:r>
              <a:rPr sz="2812" spc="-4" dirty="0">
                <a:solidFill>
                  <a:srgbClr val="0433FF"/>
                </a:solidFill>
                <a:latin typeface="Courier New"/>
                <a:cs typeface="Courier New"/>
              </a:rPr>
              <a:t>1</a:t>
            </a:r>
            <a:r>
              <a:rPr sz="2812" dirty="0">
                <a:solidFill>
                  <a:srgbClr val="0433FF"/>
                </a:solidFill>
                <a:latin typeface="Courier New"/>
                <a:cs typeface="Courier New"/>
              </a:rPr>
              <a:t>0 +	3</a:t>
            </a:r>
            <a:endParaRPr sz="2812">
              <a:latin typeface="Courier New"/>
              <a:cs typeface="Courier New"/>
            </a:endParaRPr>
          </a:p>
          <a:p>
            <a:pPr algn="ctr">
              <a:spcBef>
                <a:spcPts val="352"/>
              </a:spcBef>
            </a:pPr>
            <a:r>
              <a:rPr sz="2812" spc="-4" dirty="0">
                <a:latin typeface="Courier New"/>
                <a:cs typeface="Courier New"/>
              </a:rPr>
              <a:t>[1]</a:t>
            </a:r>
            <a:r>
              <a:rPr sz="2812" spc="-67" dirty="0">
                <a:latin typeface="Courier New"/>
                <a:cs typeface="Courier New"/>
              </a:rPr>
              <a:t> </a:t>
            </a:r>
            <a:r>
              <a:rPr sz="2812" dirty="0">
                <a:latin typeface="Courier New"/>
                <a:cs typeface="Courier New"/>
              </a:rPr>
              <a:t>13</a:t>
            </a:r>
            <a:endParaRPr sz="2812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3884" y="4741665"/>
            <a:ext cx="3936653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 indent="386195">
              <a:lnSpc>
                <a:spcPts val="2461"/>
              </a:lnSpc>
            </a:pP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The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number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13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is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the output  </a:t>
            </a:r>
            <a:r>
              <a:rPr sz="2109" spc="-18" dirty="0">
                <a:solidFill>
                  <a:srgbClr val="990100"/>
                </a:solidFill>
                <a:latin typeface="Gill Sans MT"/>
                <a:cs typeface="Gill Sans MT"/>
              </a:rPr>
              <a:t>(don’t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worry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about the [1] </a:t>
            </a:r>
            <a:r>
              <a:rPr sz="2109" spc="-7" dirty="0">
                <a:solidFill>
                  <a:srgbClr val="990100"/>
                </a:solidFill>
                <a:latin typeface="Gill Sans MT"/>
                <a:cs typeface="Gill Sans MT"/>
              </a:rPr>
              <a:t>for</a:t>
            </a:r>
            <a:r>
              <a:rPr sz="2109" spc="-28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109" spc="-7" dirty="0">
                <a:solidFill>
                  <a:srgbClr val="990100"/>
                </a:solidFill>
                <a:latin typeface="Gill Sans MT"/>
                <a:cs typeface="Gill Sans MT"/>
              </a:rPr>
              <a:t>now)</a:t>
            </a:r>
            <a:endParaRPr sz="2109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33494" y="3764497"/>
            <a:ext cx="231725" cy="791617"/>
          </a:xfrm>
          <a:custGeom>
            <a:avLst/>
            <a:gdLst/>
            <a:ahLst/>
            <a:cxnLst/>
            <a:rect l="l" t="t" r="r" b="b"/>
            <a:pathLst>
              <a:path w="329565" h="1125854">
                <a:moveTo>
                  <a:pt x="0" y="0"/>
                </a:moveTo>
                <a:lnTo>
                  <a:pt x="5346" y="18287"/>
                </a:lnTo>
                <a:lnTo>
                  <a:pt x="329552" y="112542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6"/>
          <p:cNvSpPr/>
          <p:nvPr/>
        </p:nvSpPr>
        <p:spPr>
          <a:xfrm>
            <a:off x="6288979" y="3692506"/>
            <a:ext cx="113407" cy="129927"/>
          </a:xfrm>
          <a:custGeom>
            <a:avLst/>
            <a:gdLst/>
            <a:ahLst/>
            <a:cxnLst/>
            <a:rect l="l" t="t" r="r" b="b"/>
            <a:pathLst>
              <a:path w="161290" h="184785">
                <a:moveTo>
                  <a:pt x="33337" y="0"/>
                </a:moveTo>
                <a:lnTo>
                  <a:pt x="0" y="184442"/>
                </a:lnTo>
                <a:lnTo>
                  <a:pt x="68656" y="120675"/>
                </a:lnTo>
                <a:lnTo>
                  <a:pt x="145409" y="120675"/>
                </a:lnTo>
                <a:lnTo>
                  <a:pt x="33337" y="0"/>
                </a:lnTo>
                <a:close/>
              </a:path>
              <a:path w="161290" h="184785">
                <a:moveTo>
                  <a:pt x="145409" y="120675"/>
                </a:moveTo>
                <a:lnTo>
                  <a:pt x="68656" y="120675"/>
                </a:lnTo>
                <a:lnTo>
                  <a:pt x="160883" y="137337"/>
                </a:lnTo>
                <a:lnTo>
                  <a:pt x="145409" y="120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D0F08C-E1AB-ED49-8077-BCF2A1170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3410372A-8AD4-8244-A37B-5B08436E11F5}"/>
              </a:ext>
            </a:extLst>
          </p:cNvPr>
          <p:cNvSpPr txBox="1">
            <a:spLocks/>
          </p:cNvSpPr>
          <p:nvPr/>
        </p:nvSpPr>
        <p:spPr>
          <a:xfrm>
            <a:off x="2863970" y="570053"/>
            <a:ext cx="4986556" cy="49770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375" b="0" i="0" kern="1200" baseline="0">
                <a:solidFill>
                  <a:schemeClr val="tx1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marL="8929">
              <a:lnSpc>
                <a:spcPct val="100000"/>
              </a:lnSpc>
            </a:pPr>
            <a:r>
              <a:rPr lang="en-US" sz="3234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Our </a:t>
            </a:r>
            <a:r>
              <a:rPr lang="en-US" sz="3234" spc="18" dirty="0">
                <a:solidFill>
                  <a:srgbClr val="011F5B"/>
                </a:solidFill>
                <a:latin typeface="Franklin Gothic Book" panose="020B0503020102020204" pitchFamily="34" charset="0"/>
              </a:rPr>
              <a:t>first</a:t>
            </a:r>
            <a:r>
              <a:rPr lang="en-US" sz="3234" spc="-28" dirty="0">
                <a:solidFill>
                  <a:srgbClr val="011F5B"/>
                </a:solidFill>
                <a:latin typeface="Franklin Gothic Book" panose="020B0503020102020204" pitchFamily="34" charset="0"/>
              </a:rPr>
              <a:t> </a:t>
            </a:r>
            <a:r>
              <a:rPr lang="en-US" sz="3234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command...</a:t>
            </a:r>
            <a:endParaRPr lang="en-US" sz="3234" dirty="0">
              <a:solidFill>
                <a:srgbClr val="011F5B"/>
              </a:solidFill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9245" y="570053"/>
            <a:ext cx="4639499" cy="49770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</a:pPr>
            <a:r>
              <a:rPr sz="3234" spc="-4" dirty="0"/>
              <a:t>Simple</a:t>
            </a:r>
            <a:r>
              <a:rPr sz="3234" spc="-28" dirty="0"/>
              <a:t> </a:t>
            </a:r>
            <a:r>
              <a:rPr sz="3234" spc="-4" dirty="0"/>
              <a:t>calculations</a:t>
            </a:r>
            <a:endParaRPr sz="3234" dirty="0"/>
          </a:p>
        </p:txBody>
      </p:sp>
      <p:sp>
        <p:nvSpPr>
          <p:cNvPr id="3" name="object 3"/>
          <p:cNvSpPr txBox="1"/>
          <p:nvPr/>
        </p:nvSpPr>
        <p:spPr>
          <a:xfrm>
            <a:off x="2213657" y="1672307"/>
            <a:ext cx="1999804" cy="1802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tabLst>
                <a:tab pos="482186" algn="l"/>
              </a:tabLst>
            </a:pPr>
            <a:r>
              <a:rPr sz="2109" dirty="0">
                <a:solidFill>
                  <a:srgbClr val="0433FF"/>
                </a:solidFill>
                <a:latin typeface="Courier New"/>
                <a:cs typeface="Courier New"/>
              </a:rPr>
              <a:t>+	</a:t>
            </a:r>
            <a:r>
              <a:rPr sz="2109" spc="-4" dirty="0">
                <a:latin typeface="Gill Sans MT"/>
                <a:cs typeface="Gill Sans MT"/>
              </a:rPr>
              <a:t>addition</a:t>
            </a:r>
            <a:endParaRPr sz="2109">
              <a:latin typeface="Gill Sans MT"/>
              <a:cs typeface="Gill Sans MT"/>
            </a:endParaRPr>
          </a:p>
          <a:p>
            <a:pPr>
              <a:spcBef>
                <a:spcPts val="422"/>
              </a:spcBef>
              <a:tabLst>
                <a:tab pos="482186" algn="l"/>
              </a:tabLst>
            </a:pPr>
            <a:r>
              <a:rPr sz="2109" dirty="0">
                <a:solidFill>
                  <a:srgbClr val="0433FF"/>
                </a:solidFill>
                <a:latin typeface="Courier New"/>
                <a:cs typeface="Courier New"/>
              </a:rPr>
              <a:t>-	</a:t>
            </a:r>
            <a:r>
              <a:rPr sz="2109" spc="-4" dirty="0">
                <a:latin typeface="Gill Sans MT"/>
                <a:cs typeface="Gill Sans MT"/>
              </a:rPr>
              <a:t>subtraction</a:t>
            </a:r>
            <a:endParaRPr sz="2109">
              <a:latin typeface="Gill Sans MT"/>
              <a:cs typeface="Gill Sans MT"/>
            </a:endParaRPr>
          </a:p>
          <a:p>
            <a:pPr>
              <a:spcBef>
                <a:spcPts val="281"/>
              </a:spcBef>
              <a:tabLst>
                <a:tab pos="482186" algn="l"/>
              </a:tabLst>
            </a:pPr>
            <a:r>
              <a:rPr sz="2109" dirty="0">
                <a:solidFill>
                  <a:srgbClr val="0433FF"/>
                </a:solidFill>
                <a:latin typeface="Courier New"/>
                <a:cs typeface="Courier New"/>
              </a:rPr>
              <a:t>*	</a:t>
            </a:r>
            <a:r>
              <a:rPr sz="2109" spc="-4" dirty="0">
                <a:latin typeface="Gill Sans MT"/>
                <a:cs typeface="Gill Sans MT"/>
              </a:rPr>
              <a:t>multiplication</a:t>
            </a:r>
            <a:endParaRPr sz="2109">
              <a:latin typeface="Gill Sans MT"/>
              <a:cs typeface="Gill Sans MT"/>
            </a:endParaRPr>
          </a:p>
          <a:p>
            <a:pPr>
              <a:spcBef>
                <a:spcPts val="422"/>
              </a:spcBef>
              <a:tabLst>
                <a:tab pos="482186" algn="l"/>
              </a:tabLst>
            </a:pPr>
            <a:r>
              <a:rPr sz="2109" dirty="0">
                <a:solidFill>
                  <a:srgbClr val="0433FF"/>
                </a:solidFill>
                <a:latin typeface="Courier New"/>
                <a:cs typeface="Courier New"/>
              </a:rPr>
              <a:t>/	</a:t>
            </a:r>
            <a:r>
              <a:rPr sz="2109" spc="-4" dirty="0">
                <a:latin typeface="Gill Sans MT"/>
                <a:cs typeface="Gill Sans MT"/>
              </a:rPr>
              <a:t>division</a:t>
            </a:r>
            <a:endParaRPr sz="2109">
              <a:latin typeface="Gill Sans MT"/>
              <a:cs typeface="Gill Sans MT"/>
            </a:endParaRPr>
          </a:p>
          <a:p>
            <a:pPr>
              <a:spcBef>
                <a:spcPts val="281"/>
              </a:spcBef>
              <a:tabLst>
                <a:tab pos="482186" algn="l"/>
              </a:tabLst>
            </a:pPr>
            <a:r>
              <a:rPr sz="2109" dirty="0">
                <a:solidFill>
                  <a:srgbClr val="0433FF"/>
                </a:solidFill>
                <a:latin typeface="Courier New"/>
                <a:cs typeface="Courier New"/>
              </a:rPr>
              <a:t>^	</a:t>
            </a:r>
            <a:r>
              <a:rPr sz="2109" spc="-4" dirty="0">
                <a:latin typeface="Gill Sans MT"/>
                <a:cs typeface="Gill Sans MT"/>
              </a:rPr>
              <a:t>taking</a:t>
            </a:r>
            <a:r>
              <a:rPr sz="2109" spc="-35" dirty="0">
                <a:latin typeface="Gill Sans MT"/>
                <a:cs typeface="Gill Sans MT"/>
              </a:rPr>
              <a:t> </a:t>
            </a:r>
            <a:r>
              <a:rPr sz="2109" spc="-14" dirty="0">
                <a:latin typeface="Gill Sans MT"/>
                <a:cs typeface="Gill Sans MT"/>
              </a:rPr>
              <a:t>powers</a:t>
            </a:r>
            <a:endParaRPr sz="2109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9638" y="1865581"/>
            <a:ext cx="4270623" cy="948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ts val="2461"/>
              </a:lnSpc>
            </a:pPr>
            <a:r>
              <a:rPr sz="2109" dirty="0">
                <a:latin typeface="Gill Sans MT"/>
                <a:cs typeface="Gill Sans MT"/>
              </a:rPr>
              <a:t>These </a:t>
            </a:r>
            <a:r>
              <a:rPr sz="2109" spc="-14" dirty="0">
                <a:latin typeface="Gill Sans MT"/>
                <a:cs typeface="Gill Sans MT"/>
              </a:rPr>
              <a:t>are </a:t>
            </a:r>
            <a:r>
              <a:rPr sz="2109" spc="-18" dirty="0">
                <a:latin typeface="Gill Sans MT"/>
                <a:cs typeface="Gill Sans MT"/>
              </a:rPr>
              <a:t>referred </a:t>
            </a:r>
            <a:r>
              <a:rPr sz="2109" dirty="0">
                <a:latin typeface="Gill Sans MT"/>
                <a:cs typeface="Gill Sans MT"/>
              </a:rPr>
              <a:t>to as</a:t>
            </a:r>
            <a:r>
              <a:rPr sz="2109" spc="-236" dirty="0">
                <a:latin typeface="Gill Sans MT"/>
                <a:cs typeface="Gill Sans MT"/>
              </a:rPr>
              <a:t> </a:t>
            </a:r>
            <a:r>
              <a:rPr sz="2109" spc="74" dirty="0">
                <a:latin typeface="Gill Sans MT"/>
                <a:cs typeface="Gill Sans MT"/>
              </a:rPr>
              <a:t>“</a:t>
            </a:r>
            <a:r>
              <a:rPr sz="2109" b="1" spc="74" dirty="0">
                <a:latin typeface="Gill Sans MT"/>
                <a:cs typeface="Gill Sans MT"/>
              </a:rPr>
              <a:t>operators</a:t>
            </a:r>
            <a:r>
              <a:rPr sz="2109" spc="74" dirty="0">
                <a:latin typeface="Gill Sans MT"/>
                <a:cs typeface="Gill Sans MT"/>
              </a:rPr>
              <a:t>”  </a:t>
            </a:r>
            <a:r>
              <a:rPr sz="2109" spc="-4" dirty="0">
                <a:latin typeface="Gill Sans MT"/>
                <a:cs typeface="Gill Sans MT"/>
              </a:rPr>
              <a:t>(each </a:t>
            </a:r>
            <a:r>
              <a:rPr sz="2109" dirty="0">
                <a:latin typeface="Gill Sans MT"/>
                <a:cs typeface="Gill Sans MT"/>
              </a:rPr>
              <a:t>operator </a:t>
            </a:r>
            <a:r>
              <a:rPr sz="2109" spc="-4" dirty="0">
                <a:latin typeface="Gill Sans MT"/>
                <a:cs typeface="Gill Sans MT"/>
              </a:rPr>
              <a:t>is </a:t>
            </a:r>
            <a:r>
              <a:rPr sz="2109" dirty="0">
                <a:latin typeface="Gill Sans MT"/>
                <a:cs typeface="Gill Sans MT"/>
              </a:rPr>
              <a:t>used to </a:t>
            </a:r>
            <a:r>
              <a:rPr sz="2109" spc="7" dirty="0">
                <a:latin typeface="Gill Sans MT"/>
                <a:cs typeface="Gill Sans MT"/>
              </a:rPr>
              <a:t>carry</a:t>
            </a:r>
            <a:r>
              <a:rPr sz="2109" spc="-46" dirty="0">
                <a:latin typeface="Gill Sans MT"/>
                <a:cs typeface="Gill Sans MT"/>
              </a:rPr>
              <a:t> </a:t>
            </a:r>
            <a:r>
              <a:rPr sz="2109" dirty="0">
                <a:latin typeface="Gill Sans MT"/>
                <a:cs typeface="Gill Sans MT"/>
              </a:rPr>
              <a:t>out</a:t>
            </a:r>
            <a:endParaRPr sz="2109">
              <a:latin typeface="Gill Sans MT"/>
              <a:cs typeface="Gill Sans MT"/>
            </a:endParaRPr>
          </a:p>
          <a:p>
            <a:pPr marL="8929">
              <a:lnSpc>
                <a:spcPts val="2391"/>
              </a:lnSpc>
            </a:pPr>
            <a:r>
              <a:rPr sz="2109" dirty="0">
                <a:latin typeface="Gill Sans MT"/>
                <a:cs typeface="Gill Sans MT"/>
              </a:rPr>
              <a:t>a </a:t>
            </a:r>
            <a:r>
              <a:rPr sz="2109" spc="4" dirty="0">
                <a:latin typeface="Gill Sans MT"/>
                <a:cs typeface="Gill Sans MT"/>
              </a:rPr>
              <a:t>particular </a:t>
            </a:r>
            <a:r>
              <a:rPr sz="2109" spc="-4" dirty="0">
                <a:latin typeface="Gill Sans MT"/>
                <a:cs typeface="Gill Sans MT"/>
              </a:rPr>
              <a:t>kind </a:t>
            </a:r>
            <a:r>
              <a:rPr sz="2109" dirty="0">
                <a:latin typeface="Gill Sans MT"/>
                <a:cs typeface="Gill Sans MT"/>
              </a:rPr>
              <a:t>of</a:t>
            </a:r>
            <a:r>
              <a:rPr sz="2109" spc="-28" dirty="0">
                <a:latin typeface="Gill Sans MT"/>
                <a:cs typeface="Gill Sans MT"/>
              </a:rPr>
              <a:t> </a:t>
            </a:r>
            <a:r>
              <a:rPr sz="2109" spc="-4" dirty="0">
                <a:latin typeface="Gill Sans MT"/>
                <a:cs typeface="Gill Sans MT"/>
              </a:rPr>
              <a:t>operation)</a:t>
            </a:r>
            <a:endParaRPr sz="2109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04430" y="1589484"/>
            <a:ext cx="2348508" cy="1910953"/>
          </a:xfrm>
          <a:custGeom>
            <a:avLst/>
            <a:gdLst/>
            <a:ahLst/>
            <a:cxnLst/>
            <a:rect l="l" t="t" r="r" b="b"/>
            <a:pathLst>
              <a:path w="3340100" h="2717800">
                <a:moveTo>
                  <a:pt x="0" y="0"/>
                </a:moveTo>
                <a:lnTo>
                  <a:pt x="3340100" y="0"/>
                </a:lnTo>
                <a:lnTo>
                  <a:pt x="3340100" y="2717800"/>
                </a:lnTo>
                <a:lnTo>
                  <a:pt x="0" y="2717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6"/>
          <p:cNvSpPr/>
          <p:nvPr/>
        </p:nvSpPr>
        <p:spPr>
          <a:xfrm>
            <a:off x="4753421" y="2460352"/>
            <a:ext cx="529977" cy="2232"/>
          </a:xfrm>
          <a:custGeom>
            <a:avLst/>
            <a:gdLst/>
            <a:ahLst/>
            <a:cxnLst/>
            <a:rect l="l" t="t" r="r" b="b"/>
            <a:pathLst>
              <a:path w="753745" h="3175">
                <a:moveTo>
                  <a:pt x="0" y="1511"/>
                </a:moveTo>
                <a:lnTo>
                  <a:pt x="753668" y="151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7"/>
          <p:cNvSpPr/>
          <p:nvPr/>
        </p:nvSpPr>
        <p:spPr>
          <a:xfrm>
            <a:off x="4678413" y="2401585"/>
            <a:ext cx="118318" cy="117872"/>
          </a:xfrm>
          <a:custGeom>
            <a:avLst/>
            <a:gdLst/>
            <a:ahLst/>
            <a:cxnLst/>
            <a:rect l="l" t="t" r="r" b="b"/>
            <a:pathLst>
              <a:path w="168275" h="167639">
                <a:moveTo>
                  <a:pt x="167970" y="0"/>
                </a:moveTo>
                <a:lnTo>
                  <a:pt x="0" y="83146"/>
                </a:lnTo>
                <a:lnTo>
                  <a:pt x="167297" y="167639"/>
                </a:lnTo>
                <a:lnTo>
                  <a:pt x="125729" y="83654"/>
                </a:lnTo>
                <a:lnTo>
                  <a:pt x="167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43B7E8-7A61-884C-8496-00EBA6116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99258" y="4125516"/>
            <a:ext cx="1672084" cy="5448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tabLst>
                <a:tab pos="257166" algn="l"/>
                <a:tab pos="900080" algn="l"/>
                <a:tab pos="1542995" algn="l"/>
              </a:tabLst>
            </a:pPr>
            <a:r>
              <a:rPr sz="1687" dirty="0">
                <a:latin typeface="Courier New"/>
                <a:cs typeface="Courier New"/>
              </a:rPr>
              <a:t>&gt;	</a:t>
            </a:r>
            <a:r>
              <a:rPr sz="1687" spc="-4" dirty="0">
                <a:solidFill>
                  <a:srgbClr val="0433FF"/>
                </a:solidFill>
                <a:latin typeface="Courier New"/>
                <a:cs typeface="Courier New"/>
              </a:rPr>
              <a:t>(</a:t>
            </a:r>
            <a:r>
              <a:rPr sz="1687" dirty="0">
                <a:solidFill>
                  <a:srgbClr val="0433FF"/>
                </a:solidFill>
                <a:latin typeface="Courier New"/>
                <a:cs typeface="Courier New"/>
              </a:rPr>
              <a:t>6 -	</a:t>
            </a:r>
            <a:r>
              <a:rPr sz="1687" spc="-4" dirty="0">
                <a:solidFill>
                  <a:srgbClr val="0433FF"/>
                </a:solidFill>
                <a:latin typeface="Courier New"/>
                <a:cs typeface="Courier New"/>
              </a:rPr>
              <a:t>4</a:t>
            </a:r>
            <a:r>
              <a:rPr sz="1687" dirty="0">
                <a:solidFill>
                  <a:srgbClr val="0433FF"/>
                </a:solidFill>
                <a:latin typeface="Courier New"/>
                <a:cs typeface="Courier New"/>
              </a:rPr>
              <a:t>) /	2</a:t>
            </a:r>
            <a:endParaRPr sz="1687">
              <a:latin typeface="Courier New"/>
              <a:cs typeface="Courier New"/>
            </a:endParaRPr>
          </a:p>
          <a:p>
            <a:pPr>
              <a:spcBef>
                <a:spcPts val="225"/>
              </a:spcBef>
            </a:pPr>
            <a:r>
              <a:rPr sz="1687" spc="-4" dirty="0">
                <a:latin typeface="Courier New"/>
                <a:cs typeface="Courier New"/>
              </a:rPr>
              <a:t>[1]</a:t>
            </a:r>
            <a:r>
              <a:rPr sz="1687" spc="-67" dirty="0">
                <a:latin typeface="Courier New"/>
                <a:cs typeface="Courier New"/>
              </a:rPr>
              <a:t> </a:t>
            </a:r>
            <a:r>
              <a:rPr sz="1687" dirty="0">
                <a:latin typeface="Courier New"/>
                <a:cs typeface="Courier New"/>
              </a:rPr>
              <a:t>1</a:t>
            </a:r>
            <a:endParaRPr sz="1687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3009" y="4517261"/>
            <a:ext cx="567482" cy="19199"/>
          </a:xfrm>
          <a:custGeom>
            <a:avLst/>
            <a:gdLst/>
            <a:ahLst/>
            <a:cxnLst/>
            <a:rect l="l" t="t" r="r" b="b"/>
            <a:pathLst>
              <a:path w="807085" h="27304">
                <a:moveTo>
                  <a:pt x="0" y="26911"/>
                </a:moveTo>
                <a:lnTo>
                  <a:pt x="19037" y="26276"/>
                </a:lnTo>
                <a:lnTo>
                  <a:pt x="80684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/>
          <p:nvPr/>
        </p:nvSpPr>
        <p:spPr>
          <a:xfrm>
            <a:off x="4598036" y="4475854"/>
            <a:ext cx="120104" cy="117872"/>
          </a:xfrm>
          <a:custGeom>
            <a:avLst/>
            <a:gdLst/>
            <a:ahLst/>
            <a:cxnLst/>
            <a:rect l="l" t="t" r="r" b="b"/>
            <a:pathLst>
              <a:path w="170814" h="167640">
                <a:moveTo>
                  <a:pt x="164757" y="0"/>
                </a:moveTo>
                <a:lnTo>
                  <a:pt x="0" y="89357"/>
                </a:lnTo>
                <a:lnTo>
                  <a:pt x="170345" y="167538"/>
                </a:lnTo>
                <a:lnTo>
                  <a:pt x="125666" y="85166"/>
                </a:lnTo>
                <a:lnTo>
                  <a:pt x="1647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6"/>
          <p:cNvSpPr txBox="1"/>
          <p:nvPr/>
        </p:nvSpPr>
        <p:spPr>
          <a:xfrm>
            <a:off x="5417969" y="4071938"/>
            <a:ext cx="5017145" cy="948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625056">
              <a:lnSpc>
                <a:spcPts val="2461"/>
              </a:lnSpc>
            </a:pPr>
            <a:r>
              <a:rPr sz="2109" dirty="0">
                <a:latin typeface="Gill Sans MT"/>
                <a:cs typeface="Gill Sans MT"/>
              </a:rPr>
              <a:t>When </a:t>
            </a:r>
            <a:r>
              <a:rPr sz="2109" spc="-4" dirty="0">
                <a:latin typeface="Gill Sans MT"/>
                <a:cs typeface="Gill Sans MT"/>
              </a:rPr>
              <a:t>performing </a:t>
            </a:r>
            <a:r>
              <a:rPr sz="2109" spc="-7" dirty="0">
                <a:latin typeface="Gill Sans MT"/>
                <a:cs typeface="Gill Sans MT"/>
              </a:rPr>
              <a:t>multiple </a:t>
            </a:r>
            <a:r>
              <a:rPr sz="2109" spc="-4" dirty="0">
                <a:latin typeface="Gill Sans MT"/>
                <a:cs typeface="Gill Sans MT"/>
              </a:rPr>
              <a:t>calculations  </a:t>
            </a:r>
            <a:r>
              <a:rPr sz="2109" spc="-14" dirty="0">
                <a:latin typeface="Gill Sans MT"/>
                <a:cs typeface="Gill Sans MT"/>
              </a:rPr>
              <a:t>you </a:t>
            </a:r>
            <a:r>
              <a:rPr sz="2109" dirty="0">
                <a:latin typeface="Gill Sans MT"/>
                <a:cs typeface="Gill Sans MT"/>
              </a:rPr>
              <a:t>can use </a:t>
            </a:r>
            <a:r>
              <a:rPr sz="2109" spc="-7" dirty="0">
                <a:latin typeface="Gill Sans MT"/>
                <a:cs typeface="Gill Sans MT"/>
              </a:rPr>
              <a:t>parentheses </a:t>
            </a:r>
            <a:r>
              <a:rPr sz="2109" dirty="0">
                <a:latin typeface="Gill Sans MT"/>
                <a:cs typeface="Gill Sans MT"/>
              </a:rPr>
              <a:t>to </a:t>
            </a:r>
            <a:r>
              <a:rPr sz="2109" spc="-18" dirty="0">
                <a:latin typeface="Gill Sans MT"/>
                <a:cs typeface="Gill Sans MT"/>
              </a:rPr>
              <a:t>make </a:t>
            </a:r>
            <a:r>
              <a:rPr sz="2109" spc="-11" dirty="0">
                <a:latin typeface="Gill Sans MT"/>
                <a:cs typeface="Gill Sans MT"/>
              </a:rPr>
              <a:t>sure</a:t>
            </a:r>
            <a:r>
              <a:rPr sz="2109" dirty="0">
                <a:latin typeface="Gill Sans MT"/>
                <a:cs typeface="Gill Sans MT"/>
              </a:rPr>
              <a:t> R</a:t>
            </a:r>
            <a:endParaRPr sz="2109">
              <a:latin typeface="Gill Sans MT"/>
              <a:cs typeface="Gill Sans MT"/>
            </a:endParaRPr>
          </a:p>
          <a:p>
            <a:pPr marL="8929">
              <a:lnSpc>
                <a:spcPts val="2391"/>
              </a:lnSpc>
            </a:pPr>
            <a:r>
              <a:rPr sz="2109" spc="-4" dirty="0">
                <a:latin typeface="Gill Sans MT"/>
                <a:cs typeface="Gill Sans MT"/>
              </a:rPr>
              <a:t>performs </a:t>
            </a:r>
            <a:r>
              <a:rPr sz="2109" dirty="0">
                <a:latin typeface="Gill Sans MT"/>
                <a:cs typeface="Gill Sans MT"/>
              </a:rPr>
              <a:t>the </a:t>
            </a:r>
            <a:r>
              <a:rPr sz="2109" spc="-4" dirty="0">
                <a:latin typeface="Gill Sans MT"/>
                <a:cs typeface="Gill Sans MT"/>
              </a:rPr>
              <a:t>calculations in </a:t>
            </a:r>
            <a:r>
              <a:rPr sz="2109" dirty="0">
                <a:latin typeface="Gill Sans MT"/>
                <a:cs typeface="Gill Sans MT"/>
              </a:rPr>
              <a:t>the </a:t>
            </a:r>
            <a:r>
              <a:rPr sz="2109" spc="-7" dirty="0">
                <a:latin typeface="Gill Sans MT"/>
                <a:cs typeface="Gill Sans MT"/>
              </a:rPr>
              <a:t>desired</a:t>
            </a:r>
            <a:r>
              <a:rPr sz="2109" spc="-14" dirty="0">
                <a:latin typeface="Gill Sans MT"/>
                <a:cs typeface="Gill Sans MT"/>
              </a:rPr>
              <a:t> </a:t>
            </a:r>
            <a:r>
              <a:rPr sz="2109" spc="-7" dirty="0">
                <a:latin typeface="Gill Sans MT"/>
                <a:cs typeface="Gill Sans MT"/>
              </a:rPr>
              <a:t>order</a:t>
            </a:r>
            <a:endParaRPr sz="2109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99258" y="4954219"/>
            <a:ext cx="7745164" cy="9171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324673">
              <a:lnSpc>
                <a:spcPct val="111100"/>
              </a:lnSpc>
              <a:tabLst>
                <a:tab pos="257166" algn="l"/>
                <a:tab pos="514332" algn="l"/>
                <a:tab pos="771498" algn="l"/>
              </a:tabLst>
            </a:pPr>
            <a:r>
              <a:rPr sz="1687" dirty="0">
                <a:latin typeface="Courier New"/>
                <a:cs typeface="Courier New"/>
              </a:rPr>
              <a:t>&gt;	</a:t>
            </a:r>
            <a:r>
              <a:rPr sz="1687" dirty="0">
                <a:solidFill>
                  <a:srgbClr val="0433FF"/>
                </a:solidFill>
                <a:latin typeface="Courier New"/>
                <a:cs typeface="Courier New"/>
              </a:rPr>
              <a:t>6	-	(4/2)  </a:t>
            </a:r>
            <a:r>
              <a:rPr sz="1687" spc="-4" dirty="0">
                <a:latin typeface="Courier New"/>
                <a:cs typeface="Courier New"/>
              </a:rPr>
              <a:t>[1]</a:t>
            </a:r>
            <a:r>
              <a:rPr sz="1687" spc="-67" dirty="0">
                <a:latin typeface="Courier New"/>
                <a:cs typeface="Courier New"/>
              </a:rPr>
              <a:t> </a:t>
            </a:r>
            <a:r>
              <a:rPr sz="1687" dirty="0">
                <a:latin typeface="Courier New"/>
                <a:cs typeface="Courier New"/>
              </a:rPr>
              <a:t>4</a:t>
            </a:r>
          </a:p>
          <a:p>
            <a:pPr>
              <a:spcBef>
                <a:spcPts val="35"/>
              </a:spcBef>
            </a:pPr>
            <a:endParaRPr sz="2215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86570" y="3705820"/>
            <a:ext cx="2348508" cy="2259211"/>
          </a:xfrm>
          <a:custGeom>
            <a:avLst/>
            <a:gdLst/>
            <a:ahLst/>
            <a:cxnLst/>
            <a:rect l="l" t="t" r="r" b="b"/>
            <a:pathLst>
              <a:path w="3340100" h="3213100">
                <a:moveTo>
                  <a:pt x="0" y="0"/>
                </a:moveTo>
                <a:lnTo>
                  <a:pt x="3340100" y="0"/>
                </a:lnTo>
                <a:lnTo>
                  <a:pt x="3340100" y="3213100"/>
                </a:lnTo>
                <a:lnTo>
                  <a:pt x="0" y="32131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9"/>
          <p:cNvSpPr txBox="1"/>
          <p:nvPr/>
        </p:nvSpPr>
        <p:spPr>
          <a:xfrm>
            <a:off x="2213657" y="1672307"/>
            <a:ext cx="1999804" cy="1802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tabLst>
                <a:tab pos="482186" algn="l"/>
              </a:tabLst>
            </a:pPr>
            <a:r>
              <a:rPr sz="2109" dirty="0">
                <a:solidFill>
                  <a:srgbClr val="0433FF"/>
                </a:solidFill>
                <a:latin typeface="Courier New"/>
                <a:cs typeface="Courier New"/>
              </a:rPr>
              <a:t>+	</a:t>
            </a:r>
            <a:r>
              <a:rPr sz="2109" spc="-4" dirty="0">
                <a:latin typeface="Gill Sans MT"/>
                <a:cs typeface="Gill Sans MT"/>
              </a:rPr>
              <a:t>addition</a:t>
            </a:r>
            <a:endParaRPr sz="2109">
              <a:latin typeface="Gill Sans MT"/>
              <a:cs typeface="Gill Sans MT"/>
            </a:endParaRPr>
          </a:p>
          <a:p>
            <a:pPr>
              <a:spcBef>
                <a:spcPts val="422"/>
              </a:spcBef>
              <a:tabLst>
                <a:tab pos="482186" algn="l"/>
              </a:tabLst>
            </a:pPr>
            <a:r>
              <a:rPr sz="2109" dirty="0">
                <a:solidFill>
                  <a:srgbClr val="0433FF"/>
                </a:solidFill>
                <a:latin typeface="Courier New"/>
                <a:cs typeface="Courier New"/>
              </a:rPr>
              <a:t>-	</a:t>
            </a:r>
            <a:r>
              <a:rPr sz="2109" spc="-4" dirty="0">
                <a:latin typeface="Gill Sans MT"/>
                <a:cs typeface="Gill Sans MT"/>
              </a:rPr>
              <a:t>subtraction</a:t>
            </a:r>
            <a:endParaRPr sz="2109">
              <a:latin typeface="Gill Sans MT"/>
              <a:cs typeface="Gill Sans MT"/>
            </a:endParaRPr>
          </a:p>
          <a:p>
            <a:pPr>
              <a:spcBef>
                <a:spcPts val="281"/>
              </a:spcBef>
              <a:tabLst>
                <a:tab pos="482186" algn="l"/>
              </a:tabLst>
            </a:pPr>
            <a:r>
              <a:rPr sz="2109" dirty="0">
                <a:solidFill>
                  <a:srgbClr val="0433FF"/>
                </a:solidFill>
                <a:latin typeface="Courier New"/>
                <a:cs typeface="Courier New"/>
              </a:rPr>
              <a:t>*	</a:t>
            </a:r>
            <a:r>
              <a:rPr sz="2109" spc="-4" dirty="0">
                <a:latin typeface="Gill Sans MT"/>
                <a:cs typeface="Gill Sans MT"/>
              </a:rPr>
              <a:t>multiplication</a:t>
            </a:r>
            <a:endParaRPr sz="2109">
              <a:latin typeface="Gill Sans MT"/>
              <a:cs typeface="Gill Sans MT"/>
            </a:endParaRPr>
          </a:p>
          <a:p>
            <a:pPr>
              <a:spcBef>
                <a:spcPts val="422"/>
              </a:spcBef>
              <a:tabLst>
                <a:tab pos="482186" algn="l"/>
              </a:tabLst>
            </a:pPr>
            <a:r>
              <a:rPr sz="2109" dirty="0">
                <a:solidFill>
                  <a:srgbClr val="0433FF"/>
                </a:solidFill>
                <a:latin typeface="Courier New"/>
                <a:cs typeface="Courier New"/>
              </a:rPr>
              <a:t>/	</a:t>
            </a:r>
            <a:r>
              <a:rPr sz="2109" spc="-4" dirty="0">
                <a:latin typeface="Gill Sans MT"/>
                <a:cs typeface="Gill Sans MT"/>
              </a:rPr>
              <a:t>division</a:t>
            </a:r>
            <a:endParaRPr sz="2109">
              <a:latin typeface="Gill Sans MT"/>
              <a:cs typeface="Gill Sans MT"/>
            </a:endParaRPr>
          </a:p>
          <a:p>
            <a:pPr>
              <a:spcBef>
                <a:spcPts val="281"/>
              </a:spcBef>
              <a:tabLst>
                <a:tab pos="482186" algn="l"/>
              </a:tabLst>
            </a:pPr>
            <a:r>
              <a:rPr sz="2109" dirty="0">
                <a:solidFill>
                  <a:srgbClr val="0433FF"/>
                </a:solidFill>
                <a:latin typeface="Courier New"/>
                <a:cs typeface="Courier New"/>
              </a:rPr>
              <a:t>^	</a:t>
            </a:r>
            <a:r>
              <a:rPr sz="2109" spc="-4" dirty="0">
                <a:latin typeface="Gill Sans MT"/>
                <a:cs typeface="Gill Sans MT"/>
              </a:rPr>
              <a:t>taking</a:t>
            </a:r>
            <a:r>
              <a:rPr sz="2109" spc="-35" dirty="0">
                <a:latin typeface="Gill Sans MT"/>
                <a:cs typeface="Gill Sans MT"/>
              </a:rPr>
              <a:t> </a:t>
            </a:r>
            <a:r>
              <a:rPr sz="2109" spc="-14" dirty="0">
                <a:latin typeface="Gill Sans MT"/>
                <a:cs typeface="Gill Sans MT"/>
              </a:rPr>
              <a:t>powers</a:t>
            </a:r>
            <a:endParaRPr sz="2109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19638" y="1865581"/>
            <a:ext cx="4270623" cy="948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ts val="2461"/>
              </a:lnSpc>
            </a:pPr>
            <a:r>
              <a:rPr sz="2109" dirty="0">
                <a:latin typeface="Gill Sans MT"/>
                <a:cs typeface="Gill Sans MT"/>
              </a:rPr>
              <a:t>These </a:t>
            </a:r>
            <a:r>
              <a:rPr sz="2109" spc="-14" dirty="0">
                <a:latin typeface="Gill Sans MT"/>
                <a:cs typeface="Gill Sans MT"/>
              </a:rPr>
              <a:t>are </a:t>
            </a:r>
            <a:r>
              <a:rPr sz="2109" spc="-18" dirty="0">
                <a:latin typeface="Gill Sans MT"/>
                <a:cs typeface="Gill Sans MT"/>
              </a:rPr>
              <a:t>referred </a:t>
            </a:r>
            <a:r>
              <a:rPr sz="2109" dirty="0">
                <a:latin typeface="Gill Sans MT"/>
                <a:cs typeface="Gill Sans MT"/>
              </a:rPr>
              <a:t>to as</a:t>
            </a:r>
            <a:r>
              <a:rPr sz="2109" spc="-236" dirty="0">
                <a:latin typeface="Gill Sans MT"/>
                <a:cs typeface="Gill Sans MT"/>
              </a:rPr>
              <a:t> </a:t>
            </a:r>
            <a:r>
              <a:rPr sz="2109" spc="74" dirty="0">
                <a:latin typeface="Gill Sans MT"/>
                <a:cs typeface="Gill Sans MT"/>
              </a:rPr>
              <a:t>“</a:t>
            </a:r>
            <a:r>
              <a:rPr sz="2109" b="1" spc="74" dirty="0">
                <a:latin typeface="Gill Sans MT"/>
                <a:cs typeface="Gill Sans MT"/>
              </a:rPr>
              <a:t>operators</a:t>
            </a:r>
            <a:r>
              <a:rPr sz="2109" spc="74" dirty="0">
                <a:latin typeface="Gill Sans MT"/>
                <a:cs typeface="Gill Sans MT"/>
              </a:rPr>
              <a:t>”  </a:t>
            </a:r>
            <a:r>
              <a:rPr sz="2109" spc="-4" dirty="0">
                <a:latin typeface="Gill Sans MT"/>
                <a:cs typeface="Gill Sans MT"/>
              </a:rPr>
              <a:t>(each </a:t>
            </a:r>
            <a:r>
              <a:rPr sz="2109" dirty="0">
                <a:latin typeface="Gill Sans MT"/>
                <a:cs typeface="Gill Sans MT"/>
              </a:rPr>
              <a:t>operator </a:t>
            </a:r>
            <a:r>
              <a:rPr sz="2109" spc="-4" dirty="0">
                <a:latin typeface="Gill Sans MT"/>
                <a:cs typeface="Gill Sans MT"/>
              </a:rPr>
              <a:t>is </a:t>
            </a:r>
            <a:r>
              <a:rPr sz="2109" dirty="0">
                <a:latin typeface="Gill Sans MT"/>
                <a:cs typeface="Gill Sans MT"/>
              </a:rPr>
              <a:t>used to </a:t>
            </a:r>
            <a:r>
              <a:rPr sz="2109" spc="7" dirty="0">
                <a:latin typeface="Gill Sans MT"/>
                <a:cs typeface="Gill Sans MT"/>
              </a:rPr>
              <a:t>carry</a:t>
            </a:r>
            <a:r>
              <a:rPr sz="2109" spc="-46" dirty="0">
                <a:latin typeface="Gill Sans MT"/>
                <a:cs typeface="Gill Sans MT"/>
              </a:rPr>
              <a:t> </a:t>
            </a:r>
            <a:r>
              <a:rPr sz="2109" dirty="0">
                <a:latin typeface="Gill Sans MT"/>
                <a:cs typeface="Gill Sans MT"/>
              </a:rPr>
              <a:t>out</a:t>
            </a:r>
          </a:p>
          <a:p>
            <a:pPr marL="8929">
              <a:lnSpc>
                <a:spcPts val="2391"/>
              </a:lnSpc>
            </a:pPr>
            <a:r>
              <a:rPr sz="2109" dirty="0">
                <a:latin typeface="Gill Sans MT"/>
                <a:cs typeface="Gill Sans MT"/>
              </a:rPr>
              <a:t>a </a:t>
            </a:r>
            <a:r>
              <a:rPr sz="2109" spc="4" dirty="0">
                <a:latin typeface="Gill Sans MT"/>
                <a:cs typeface="Gill Sans MT"/>
              </a:rPr>
              <a:t>particular </a:t>
            </a:r>
            <a:r>
              <a:rPr sz="2109" spc="-4" dirty="0">
                <a:latin typeface="Gill Sans MT"/>
                <a:cs typeface="Gill Sans MT"/>
              </a:rPr>
              <a:t>kind </a:t>
            </a:r>
            <a:r>
              <a:rPr sz="2109" dirty="0">
                <a:latin typeface="Gill Sans MT"/>
                <a:cs typeface="Gill Sans MT"/>
              </a:rPr>
              <a:t>of</a:t>
            </a:r>
            <a:r>
              <a:rPr sz="2109" spc="-28" dirty="0">
                <a:latin typeface="Gill Sans MT"/>
                <a:cs typeface="Gill Sans MT"/>
              </a:rPr>
              <a:t> </a:t>
            </a:r>
            <a:r>
              <a:rPr sz="2109" spc="-4" dirty="0">
                <a:latin typeface="Gill Sans MT"/>
                <a:cs typeface="Gill Sans MT"/>
              </a:rPr>
              <a:t>operation)</a:t>
            </a:r>
            <a:endParaRPr sz="2109" dirty="0">
              <a:latin typeface="Gill Sans MT"/>
              <a:cs typeface="Gill Sans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04430" y="1589484"/>
            <a:ext cx="2348508" cy="1910953"/>
          </a:xfrm>
          <a:custGeom>
            <a:avLst/>
            <a:gdLst/>
            <a:ahLst/>
            <a:cxnLst/>
            <a:rect l="l" t="t" r="r" b="b"/>
            <a:pathLst>
              <a:path w="3340100" h="2717800">
                <a:moveTo>
                  <a:pt x="0" y="0"/>
                </a:moveTo>
                <a:lnTo>
                  <a:pt x="3340100" y="0"/>
                </a:lnTo>
                <a:lnTo>
                  <a:pt x="3340100" y="2717800"/>
                </a:lnTo>
                <a:lnTo>
                  <a:pt x="0" y="2717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2"/>
          <p:cNvSpPr/>
          <p:nvPr/>
        </p:nvSpPr>
        <p:spPr>
          <a:xfrm>
            <a:off x="4753421" y="2460352"/>
            <a:ext cx="529977" cy="2232"/>
          </a:xfrm>
          <a:custGeom>
            <a:avLst/>
            <a:gdLst/>
            <a:ahLst/>
            <a:cxnLst/>
            <a:rect l="l" t="t" r="r" b="b"/>
            <a:pathLst>
              <a:path w="753745" h="3175">
                <a:moveTo>
                  <a:pt x="0" y="1511"/>
                </a:moveTo>
                <a:lnTo>
                  <a:pt x="753668" y="151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3"/>
          <p:cNvSpPr/>
          <p:nvPr/>
        </p:nvSpPr>
        <p:spPr>
          <a:xfrm>
            <a:off x="4678413" y="2401585"/>
            <a:ext cx="118318" cy="117872"/>
          </a:xfrm>
          <a:custGeom>
            <a:avLst/>
            <a:gdLst/>
            <a:ahLst/>
            <a:cxnLst/>
            <a:rect l="l" t="t" r="r" b="b"/>
            <a:pathLst>
              <a:path w="168275" h="167639">
                <a:moveTo>
                  <a:pt x="167970" y="0"/>
                </a:moveTo>
                <a:lnTo>
                  <a:pt x="0" y="83146"/>
                </a:lnTo>
                <a:lnTo>
                  <a:pt x="167297" y="167639"/>
                </a:lnTo>
                <a:lnTo>
                  <a:pt x="125729" y="83654"/>
                </a:lnTo>
                <a:lnTo>
                  <a:pt x="167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4"/>
          <p:cNvSpPr/>
          <p:nvPr/>
        </p:nvSpPr>
        <p:spPr>
          <a:xfrm>
            <a:off x="1220391" y="5427761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noFill/>
          </a:ln>
        </p:spPr>
        <p:txBody>
          <a:bodyPr wrap="square" lIns="0" tIns="0" rIns="0" bIns="0" rtlCol="0"/>
          <a:lstStyle/>
          <a:p>
            <a:pPr marL="3694973" marR="3572">
              <a:lnSpc>
                <a:spcPts val="1758"/>
              </a:lnSpc>
            </a:pPr>
            <a:r>
              <a:rPr lang="en-US" sz="1266" spc="4" dirty="0">
                <a:solidFill>
                  <a:srgbClr val="990100"/>
                </a:solidFill>
                <a:latin typeface="Gill Sans MT"/>
                <a:cs typeface="Gill Sans MT"/>
              </a:rPr>
              <a:t>(Note: Without </a:t>
            </a:r>
            <a:r>
              <a:rPr lang="en-US" sz="1266" spc="-4" dirty="0">
                <a:solidFill>
                  <a:srgbClr val="990100"/>
                </a:solidFill>
                <a:latin typeface="Gill Sans MT"/>
                <a:cs typeface="Gill Sans MT"/>
              </a:rPr>
              <a:t>parentheses, </a:t>
            </a:r>
            <a:r>
              <a:rPr lang="en-US" sz="1266" dirty="0">
                <a:solidFill>
                  <a:srgbClr val="990100"/>
                </a:solidFill>
                <a:latin typeface="Gill Sans MT"/>
                <a:cs typeface="Gill Sans MT"/>
              </a:rPr>
              <a:t>the </a:t>
            </a:r>
            <a:r>
              <a:rPr lang="en-US" sz="1266" spc="-7" dirty="0">
                <a:solidFill>
                  <a:srgbClr val="990100"/>
                </a:solidFill>
                <a:latin typeface="Gill Sans MT"/>
                <a:cs typeface="Gill Sans MT"/>
              </a:rPr>
              <a:t>order </a:t>
            </a:r>
            <a:r>
              <a:rPr lang="en-US" sz="1266" dirty="0">
                <a:solidFill>
                  <a:srgbClr val="990100"/>
                </a:solidFill>
                <a:latin typeface="Gill Sans MT"/>
                <a:cs typeface="Gill Sans MT"/>
              </a:rPr>
              <a:t>is: ^ </a:t>
            </a:r>
            <a:r>
              <a:rPr lang="en-US" sz="1266" spc="7" dirty="0">
                <a:solidFill>
                  <a:srgbClr val="990100"/>
                </a:solidFill>
                <a:latin typeface="Gill Sans MT"/>
                <a:cs typeface="Gill Sans MT"/>
              </a:rPr>
              <a:t>first,  </a:t>
            </a:r>
            <a:r>
              <a:rPr lang="en-US" sz="1266" dirty="0">
                <a:solidFill>
                  <a:srgbClr val="990100"/>
                </a:solidFill>
                <a:latin typeface="Gill Sans MT"/>
                <a:cs typeface="Gill Sans MT"/>
              </a:rPr>
              <a:t>then * and / second (left to </a:t>
            </a:r>
            <a:r>
              <a:rPr lang="en-US" sz="1266" spc="-4" dirty="0">
                <a:solidFill>
                  <a:srgbClr val="990100"/>
                </a:solidFill>
                <a:latin typeface="Gill Sans MT"/>
                <a:cs typeface="Gill Sans MT"/>
              </a:rPr>
              <a:t>right), </a:t>
            </a:r>
            <a:r>
              <a:rPr lang="en-US" sz="1266" dirty="0">
                <a:solidFill>
                  <a:srgbClr val="990100"/>
                </a:solidFill>
                <a:latin typeface="Gill Sans MT"/>
                <a:cs typeface="Gill Sans MT"/>
              </a:rPr>
              <a:t>and then + and</a:t>
            </a:r>
            <a:r>
              <a:rPr lang="en-US" sz="1266" spc="-204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lang="en-US" sz="1266" dirty="0">
                <a:solidFill>
                  <a:srgbClr val="990100"/>
                </a:solidFill>
                <a:latin typeface="Gill Sans MT"/>
                <a:cs typeface="Gill Sans MT"/>
              </a:rPr>
              <a:t>-  last (left to </a:t>
            </a:r>
            <a:r>
              <a:rPr lang="en-US" sz="1266" spc="-4" dirty="0">
                <a:solidFill>
                  <a:srgbClr val="990100"/>
                </a:solidFill>
                <a:latin typeface="Gill Sans MT"/>
                <a:cs typeface="Gill Sans MT"/>
              </a:rPr>
              <a:t>right). </a:t>
            </a:r>
            <a:r>
              <a:rPr lang="en-US" sz="1266" dirty="0">
                <a:solidFill>
                  <a:srgbClr val="990100"/>
                </a:solidFill>
                <a:latin typeface="Gill Sans MT"/>
                <a:cs typeface="Gill Sans MT"/>
              </a:rPr>
              <a:t>No-one </a:t>
            </a:r>
            <a:r>
              <a:rPr lang="en-US" sz="1266" spc="-4" dirty="0">
                <a:solidFill>
                  <a:srgbClr val="990100"/>
                </a:solidFill>
                <a:latin typeface="Gill Sans MT"/>
                <a:cs typeface="Gill Sans MT"/>
              </a:rPr>
              <a:t>remembers </a:t>
            </a:r>
            <a:r>
              <a:rPr lang="en-US" sz="1266" dirty="0">
                <a:solidFill>
                  <a:srgbClr val="990100"/>
                </a:solidFill>
                <a:latin typeface="Gill Sans MT"/>
                <a:cs typeface="Gill Sans MT"/>
              </a:rPr>
              <a:t>this at</a:t>
            </a:r>
            <a:r>
              <a:rPr lang="en-US" sz="1266" spc="-179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lang="en-US" sz="1266" spc="4" dirty="0">
                <a:solidFill>
                  <a:srgbClr val="990100"/>
                </a:solidFill>
                <a:latin typeface="Gill Sans MT"/>
                <a:cs typeface="Gill Sans MT"/>
              </a:rPr>
              <a:t>first.)</a:t>
            </a:r>
            <a:endParaRPr lang="en-US" sz="1266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F3C8E4-6ED0-F442-9A52-05CC7863B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19" name="object 2">
            <a:extLst>
              <a:ext uri="{FF2B5EF4-FFF2-40B4-BE49-F238E27FC236}">
                <a16:creationId xmlns:a16="http://schemas.microsoft.com/office/drawing/2014/main" id="{15B2921C-A035-5F48-BCAF-892BB1D23539}"/>
              </a:ext>
            </a:extLst>
          </p:cNvPr>
          <p:cNvSpPr txBox="1">
            <a:spLocks/>
          </p:cNvSpPr>
          <p:nvPr/>
        </p:nvSpPr>
        <p:spPr>
          <a:xfrm>
            <a:off x="3019245" y="570053"/>
            <a:ext cx="4639499" cy="49770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929">
              <a:lnSpc>
                <a:spcPct val="100000"/>
              </a:lnSpc>
            </a:pPr>
            <a:r>
              <a:rPr lang="en-US" sz="3234" spc="-4"/>
              <a:t>Simple</a:t>
            </a:r>
            <a:r>
              <a:rPr lang="en-US" sz="3234" spc="-28"/>
              <a:t> </a:t>
            </a:r>
            <a:r>
              <a:rPr lang="en-US" sz="3234" spc="-4"/>
              <a:t>calculations</a:t>
            </a:r>
            <a:endParaRPr lang="en-US" sz="323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Outline for Today’s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578C5-489D-4014-935A-653A5DAEE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4043" y="1315155"/>
            <a:ext cx="10659367" cy="4929150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3200" dirty="0"/>
              <a:t>Basic principles of statistics </a:t>
            </a:r>
          </a:p>
          <a:p>
            <a:r>
              <a:rPr lang="en-US" sz="3200" dirty="0"/>
              <a:t>Emphasize the importance of learning statistics</a:t>
            </a:r>
          </a:p>
          <a:p>
            <a:r>
              <a:rPr lang="en-US" sz="3200" dirty="0"/>
              <a:t>Introduction to R and RStudio </a:t>
            </a:r>
          </a:p>
          <a:p>
            <a:pPr lvl="1"/>
            <a:r>
              <a:rPr lang="en-US" sz="3200" dirty="0"/>
              <a:t>Saving scripts</a:t>
            </a:r>
          </a:p>
          <a:p>
            <a:pPr lvl="1"/>
            <a:r>
              <a:rPr lang="en-US" sz="3200" dirty="0"/>
              <a:t>Basic Commands </a:t>
            </a:r>
          </a:p>
          <a:p>
            <a:pPr lvl="1"/>
            <a:r>
              <a:rPr lang="en-US" sz="3200" dirty="0"/>
              <a:t>Working with and saving variables</a:t>
            </a:r>
          </a:p>
          <a:p>
            <a:pPr lvl="1"/>
            <a:r>
              <a:rPr lang="en-US" sz="3200" dirty="0"/>
              <a:t>Data frames </a:t>
            </a:r>
          </a:p>
          <a:p>
            <a:pPr lvl="1"/>
            <a:r>
              <a:rPr lang="en-US" sz="3200" dirty="0"/>
              <a:t>The R Environment </a:t>
            </a:r>
          </a:p>
          <a:p>
            <a:pPr lvl="1"/>
            <a:endParaRPr lang="en-US" sz="3200" dirty="0"/>
          </a:p>
          <a:p>
            <a:endParaRPr lang="en-US" sz="3200" i="0" dirty="0">
              <a:latin typeface="+mj-lt"/>
            </a:endParaRPr>
          </a:p>
          <a:p>
            <a:pPr lvl="1">
              <a:lnSpc>
                <a:spcPct val="80000"/>
              </a:lnSpc>
              <a:spcAft>
                <a:spcPts val="0"/>
              </a:spcAft>
            </a:pPr>
            <a:endParaRPr lang="en-US" sz="2800" i="0" dirty="0">
              <a:latin typeface="+mj-lt"/>
            </a:endParaRPr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28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371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1302675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800" b="1" dirty="0">
                <a:solidFill>
                  <a:srgbClr val="990100"/>
                </a:solidFill>
              </a:rPr>
              <a:t>Try it yourself: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1352550"/>
            <a:ext cx="10949333" cy="160020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Exercise 1.1.3: Addition</a:t>
            </a:r>
          </a:p>
          <a:p>
            <a:pPr marL="0" indent="0">
              <a:spcAft>
                <a:spcPts val="0"/>
              </a:spcAft>
              <a:buNone/>
            </a:pPr>
            <a:endParaRPr lang="en-US" sz="4400" b="1" dirty="0"/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4800" dirty="0">
              <a:latin typeface="+mj-lt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146ED70-1D49-544A-82A0-C3FC5C973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078" y="2061665"/>
            <a:ext cx="10949333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011F5B"/>
                </a:solidFill>
              </a:rPr>
              <a:t>The first command is simple addition, so the exercise is to add some numbers together. Open up R,  and use it to do a few basic sums. In particular, it's worth trying the following:</a:t>
            </a:r>
          </a:p>
          <a:p>
            <a:endParaRPr lang="en-US" dirty="0">
              <a:solidFill>
                <a:srgbClr val="011F5B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11F5B"/>
                </a:solidFill>
              </a:rPr>
              <a:t>Try adding more than two numbers.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11F5B"/>
                </a:solidFill>
              </a:rPr>
              <a:t>Try playing around with the number of spaces between numbers and the plus sign,  and verify that it doesn't actually matter.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11F5B"/>
                </a:solidFill>
              </a:rPr>
              <a:t>Try hitting enter when you're halfway through the command (e.g., 10+). R will wait for you to finish before trying to execute it.</a:t>
            </a:r>
          </a:p>
        </p:txBody>
      </p:sp>
    </p:spTree>
    <p:extLst>
      <p:ext uri="{BB962C8B-B14F-4D97-AF65-F5344CB8AC3E}">
        <p14:creationId xmlns:p14="http://schemas.microsoft.com/office/powerpoint/2010/main" val="4270710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1302675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800" b="1" dirty="0">
                <a:solidFill>
                  <a:srgbClr val="990100"/>
                </a:solidFill>
              </a:rPr>
              <a:t>Try it yourself: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1352550"/>
            <a:ext cx="10949333" cy="160020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Exercise 1.1.4: Other arithmetic operations</a:t>
            </a:r>
            <a:r>
              <a:rPr lang="en-US" sz="4400" dirty="0"/>
              <a:t> </a:t>
            </a:r>
            <a:endParaRPr lang="en-US" sz="4400" b="1" dirty="0"/>
          </a:p>
          <a:p>
            <a:pPr marL="0" indent="0">
              <a:spcAft>
                <a:spcPts val="0"/>
              </a:spcAft>
              <a:buNone/>
            </a:pPr>
            <a:endParaRPr lang="en-US" sz="4400" b="1" dirty="0"/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4800" dirty="0">
              <a:latin typeface="+mj-lt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146ED70-1D49-544A-82A0-C3FC5C973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078" y="1624173"/>
            <a:ext cx="10949333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200" dirty="0">
              <a:solidFill>
                <a:srgbClr val="011F5B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11F5B"/>
                </a:solidFill>
              </a:rPr>
              <a:t>Multiply 3 by 14 and subtract 5 from the result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11F5B"/>
                </a:solidFill>
              </a:rPr>
              <a:t>Raise 5 to the power of 4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11F5B"/>
                </a:solidFill>
              </a:rPr>
              <a:t>Divide 267563 by 1235</a:t>
            </a:r>
          </a:p>
        </p:txBody>
      </p:sp>
    </p:spTree>
    <p:extLst>
      <p:ext uri="{BB962C8B-B14F-4D97-AF65-F5344CB8AC3E}">
        <p14:creationId xmlns:p14="http://schemas.microsoft.com/office/powerpoint/2010/main" val="16508941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8406" y="482203"/>
            <a:ext cx="6750844" cy="49770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082240">
              <a:lnSpc>
                <a:spcPct val="100000"/>
              </a:lnSpc>
            </a:pPr>
            <a:r>
              <a:rPr sz="3234" spc="-4" dirty="0"/>
              <a:t>Logical</a:t>
            </a:r>
            <a:r>
              <a:rPr sz="3234" spc="-56" dirty="0"/>
              <a:t> </a:t>
            </a:r>
            <a:r>
              <a:rPr sz="3234" dirty="0"/>
              <a:t>statements</a:t>
            </a:r>
            <a:endParaRPr sz="3234"/>
          </a:p>
        </p:txBody>
      </p:sp>
      <p:sp>
        <p:nvSpPr>
          <p:cNvPr id="3" name="object 3"/>
          <p:cNvSpPr txBox="1"/>
          <p:nvPr/>
        </p:nvSpPr>
        <p:spPr>
          <a:xfrm>
            <a:off x="2052400" y="1660922"/>
            <a:ext cx="2386459" cy="16208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tabLst>
                <a:tab pos="471471" algn="l"/>
              </a:tabLst>
            </a:pP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==	</a:t>
            </a:r>
            <a:r>
              <a:rPr sz="1547" dirty="0">
                <a:latin typeface="Gill Sans MT"/>
                <a:cs typeface="Gill Sans MT"/>
              </a:rPr>
              <a:t>equality</a:t>
            </a:r>
            <a:endParaRPr sz="1547">
              <a:latin typeface="Gill Sans MT"/>
              <a:cs typeface="Gill Sans MT"/>
            </a:endParaRPr>
          </a:p>
          <a:p>
            <a:pPr>
              <a:spcBef>
                <a:spcPts val="253"/>
              </a:spcBef>
              <a:tabLst>
                <a:tab pos="471471" algn="l"/>
              </a:tabLst>
            </a:pP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!=	</a:t>
            </a:r>
            <a:r>
              <a:rPr sz="1547" dirty="0">
                <a:latin typeface="Gill Sans MT"/>
                <a:cs typeface="Gill Sans MT"/>
              </a:rPr>
              <a:t>inequality</a:t>
            </a:r>
            <a:endParaRPr sz="1547">
              <a:latin typeface="Gill Sans MT"/>
              <a:cs typeface="Gill Sans MT"/>
            </a:endParaRPr>
          </a:p>
          <a:p>
            <a:pPr>
              <a:spcBef>
                <a:spcPts val="253"/>
              </a:spcBef>
              <a:tabLst>
                <a:tab pos="471471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&gt;	</a:t>
            </a:r>
            <a:r>
              <a:rPr sz="1547" spc="-7" dirty="0">
                <a:latin typeface="Gill Sans MT"/>
                <a:cs typeface="Gill Sans MT"/>
              </a:rPr>
              <a:t>greater</a:t>
            </a:r>
            <a:r>
              <a:rPr sz="1547" spc="-53" dirty="0">
                <a:latin typeface="Gill Sans MT"/>
                <a:cs typeface="Gill Sans MT"/>
              </a:rPr>
              <a:t> </a:t>
            </a:r>
            <a:r>
              <a:rPr sz="1547" dirty="0">
                <a:latin typeface="Gill Sans MT"/>
                <a:cs typeface="Gill Sans MT"/>
              </a:rPr>
              <a:t>than</a:t>
            </a:r>
            <a:endParaRPr sz="1547">
              <a:latin typeface="Gill Sans MT"/>
              <a:cs typeface="Gill Sans MT"/>
            </a:endParaRPr>
          </a:p>
          <a:p>
            <a:pPr>
              <a:spcBef>
                <a:spcPts val="253"/>
              </a:spcBef>
              <a:tabLst>
                <a:tab pos="471471" algn="l"/>
              </a:tabLst>
            </a:pP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&gt;=	</a:t>
            </a:r>
            <a:r>
              <a:rPr sz="1547" spc="-7" dirty="0">
                <a:latin typeface="Gill Sans MT"/>
                <a:cs typeface="Gill Sans MT"/>
              </a:rPr>
              <a:t>greater </a:t>
            </a:r>
            <a:r>
              <a:rPr sz="1547" dirty="0">
                <a:latin typeface="Gill Sans MT"/>
                <a:cs typeface="Gill Sans MT"/>
              </a:rPr>
              <a:t>than or equal</a:t>
            </a:r>
            <a:r>
              <a:rPr sz="1547" spc="-49" dirty="0">
                <a:latin typeface="Gill Sans MT"/>
                <a:cs typeface="Gill Sans MT"/>
              </a:rPr>
              <a:t> </a:t>
            </a:r>
            <a:r>
              <a:rPr sz="1547" dirty="0">
                <a:latin typeface="Gill Sans MT"/>
                <a:cs typeface="Gill Sans MT"/>
              </a:rPr>
              <a:t>to</a:t>
            </a:r>
            <a:endParaRPr sz="1547">
              <a:latin typeface="Gill Sans MT"/>
              <a:cs typeface="Gill Sans MT"/>
            </a:endParaRPr>
          </a:p>
          <a:p>
            <a:pPr>
              <a:spcBef>
                <a:spcPts val="253"/>
              </a:spcBef>
              <a:tabLst>
                <a:tab pos="471471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&lt;	</a:t>
            </a:r>
            <a:r>
              <a:rPr sz="1547" dirty="0">
                <a:latin typeface="Gill Sans MT"/>
                <a:cs typeface="Gill Sans MT"/>
              </a:rPr>
              <a:t>less</a:t>
            </a:r>
            <a:r>
              <a:rPr sz="1547" spc="-70" dirty="0">
                <a:latin typeface="Gill Sans MT"/>
                <a:cs typeface="Gill Sans MT"/>
              </a:rPr>
              <a:t> </a:t>
            </a:r>
            <a:r>
              <a:rPr sz="1547" dirty="0">
                <a:latin typeface="Gill Sans MT"/>
                <a:cs typeface="Gill Sans MT"/>
              </a:rPr>
              <a:t>than</a:t>
            </a:r>
            <a:endParaRPr sz="1547">
              <a:latin typeface="Gill Sans MT"/>
              <a:cs typeface="Gill Sans MT"/>
            </a:endParaRPr>
          </a:p>
          <a:p>
            <a:pPr>
              <a:spcBef>
                <a:spcPts val="253"/>
              </a:spcBef>
              <a:tabLst>
                <a:tab pos="471471" algn="l"/>
              </a:tabLst>
            </a:pP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&lt;=	</a:t>
            </a:r>
            <a:r>
              <a:rPr sz="1547" dirty="0">
                <a:latin typeface="Gill Sans MT"/>
                <a:cs typeface="Gill Sans MT"/>
              </a:rPr>
              <a:t>less than or equal</a:t>
            </a:r>
            <a:r>
              <a:rPr sz="1547" spc="-74" dirty="0">
                <a:latin typeface="Gill Sans MT"/>
                <a:cs typeface="Gill Sans MT"/>
              </a:rPr>
              <a:t> </a:t>
            </a:r>
            <a:r>
              <a:rPr sz="1547" dirty="0">
                <a:latin typeface="Gill Sans MT"/>
                <a:cs typeface="Gill Sans MT"/>
              </a:rPr>
              <a:t>to</a:t>
            </a:r>
            <a:endParaRPr sz="1547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7609" y="1553766"/>
            <a:ext cx="3223617" cy="1910953"/>
          </a:xfrm>
          <a:custGeom>
            <a:avLst/>
            <a:gdLst/>
            <a:ahLst/>
            <a:cxnLst/>
            <a:rect l="l" t="t" r="r" b="b"/>
            <a:pathLst>
              <a:path w="4584700" h="2717800">
                <a:moveTo>
                  <a:pt x="0" y="0"/>
                </a:moveTo>
                <a:lnTo>
                  <a:pt x="4584700" y="0"/>
                </a:lnTo>
                <a:lnTo>
                  <a:pt x="4584700" y="2717800"/>
                </a:lnTo>
                <a:lnTo>
                  <a:pt x="0" y="2717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64E008-D865-7848-B09F-C24D28EB2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8406" y="482203"/>
            <a:ext cx="6750844" cy="49770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082240">
              <a:lnSpc>
                <a:spcPct val="100000"/>
              </a:lnSpc>
            </a:pPr>
            <a:r>
              <a:rPr sz="3234" spc="-4" dirty="0"/>
              <a:t>Logical</a:t>
            </a:r>
            <a:r>
              <a:rPr sz="3234" spc="-56" dirty="0"/>
              <a:t> </a:t>
            </a:r>
            <a:r>
              <a:rPr sz="3234" dirty="0"/>
              <a:t>statements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2400" y="1660922"/>
            <a:ext cx="2386459" cy="16208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tabLst>
                <a:tab pos="471471" algn="l"/>
              </a:tabLst>
            </a:pP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==	</a:t>
            </a:r>
            <a:r>
              <a:rPr sz="1547" dirty="0">
                <a:latin typeface="Gill Sans MT"/>
                <a:cs typeface="Gill Sans MT"/>
              </a:rPr>
              <a:t>equality</a:t>
            </a:r>
            <a:endParaRPr sz="1547">
              <a:latin typeface="Gill Sans MT"/>
              <a:cs typeface="Gill Sans MT"/>
            </a:endParaRPr>
          </a:p>
          <a:p>
            <a:pPr>
              <a:spcBef>
                <a:spcPts val="253"/>
              </a:spcBef>
              <a:tabLst>
                <a:tab pos="471471" algn="l"/>
              </a:tabLst>
            </a:pP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!=	</a:t>
            </a:r>
            <a:r>
              <a:rPr sz="1547" dirty="0">
                <a:latin typeface="Gill Sans MT"/>
                <a:cs typeface="Gill Sans MT"/>
              </a:rPr>
              <a:t>inequality</a:t>
            </a:r>
            <a:endParaRPr sz="1547">
              <a:latin typeface="Gill Sans MT"/>
              <a:cs typeface="Gill Sans MT"/>
            </a:endParaRPr>
          </a:p>
          <a:p>
            <a:pPr>
              <a:spcBef>
                <a:spcPts val="253"/>
              </a:spcBef>
              <a:tabLst>
                <a:tab pos="471471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&gt;	</a:t>
            </a:r>
            <a:r>
              <a:rPr sz="1547" spc="-7" dirty="0">
                <a:latin typeface="Gill Sans MT"/>
                <a:cs typeface="Gill Sans MT"/>
              </a:rPr>
              <a:t>greater</a:t>
            </a:r>
            <a:r>
              <a:rPr sz="1547" spc="-53" dirty="0">
                <a:latin typeface="Gill Sans MT"/>
                <a:cs typeface="Gill Sans MT"/>
              </a:rPr>
              <a:t> </a:t>
            </a:r>
            <a:r>
              <a:rPr sz="1547" dirty="0">
                <a:latin typeface="Gill Sans MT"/>
                <a:cs typeface="Gill Sans MT"/>
              </a:rPr>
              <a:t>than</a:t>
            </a:r>
            <a:endParaRPr sz="1547">
              <a:latin typeface="Gill Sans MT"/>
              <a:cs typeface="Gill Sans MT"/>
            </a:endParaRPr>
          </a:p>
          <a:p>
            <a:pPr>
              <a:spcBef>
                <a:spcPts val="253"/>
              </a:spcBef>
              <a:tabLst>
                <a:tab pos="471471" algn="l"/>
              </a:tabLst>
            </a:pP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&gt;=	</a:t>
            </a:r>
            <a:r>
              <a:rPr sz="1547" spc="-7" dirty="0">
                <a:latin typeface="Gill Sans MT"/>
                <a:cs typeface="Gill Sans MT"/>
              </a:rPr>
              <a:t>greater </a:t>
            </a:r>
            <a:r>
              <a:rPr sz="1547" dirty="0">
                <a:latin typeface="Gill Sans MT"/>
                <a:cs typeface="Gill Sans MT"/>
              </a:rPr>
              <a:t>than or equal</a:t>
            </a:r>
            <a:r>
              <a:rPr sz="1547" spc="-49" dirty="0">
                <a:latin typeface="Gill Sans MT"/>
                <a:cs typeface="Gill Sans MT"/>
              </a:rPr>
              <a:t> </a:t>
            </a:r>
            <a:r>
              <a:rPr sz="1547" dirty="0">
                <a:latin typeface="Gill Sans MT"/>
                <a:cs typeface="Gill Sans MT"/>
              </a:rPr>
              <a:t>to</a:t>
            </a:r>
            <a:endParaRPr sz="1547">
              <a:latin typeface="Gill Sans MT"/>
              <a:cs typeface="Gill Sans MT"/>
            </a:endParaRPr>
          </a:p>
          <a:p>
            <a:pPr>
              <a:spcBef>
                <a:spcPts val="253"/>
              </a:spcBef>
              <a:tabLst>
                <a:tab pos="471471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&lt;	</a:t>
            </a:r>
            <a:r>
              <a:rPr sz="1547" dirty="0">
                <a:latin typeface="Gill Sans MT"/>
                <a:cs typeface="Gill Sans MT"/>
              </a:rPr>
              <a:t>less</a:t>
            </a:r>
            <a:r>
              <a:rPr sz="1547" spc="-70" dirty="0">
                <a:latin typeface="Gill Sans MT"/>
                <a:cs typeface="Gill Sans MT"/>
              </a:rPr>
              <a:t> </a:t>
            </a:r>
            <a:r>
              <a:rPr sz="1547" dirty="0">
                <a:latin typeface="Gill Sans MT"/>
                <a:cs typeface="Gill Sans MT"/>
              </a:rPr>
              <a:t>than</a:t>
            </a:r>
            <a:endParaRPr sz="1547">
              <a:latin typeface="Gill Sans MT"/>
              <a:cs typeface="Gill Sans MT"/>
            </a:endParaRPr>
          </a:p>
          <a:p>
            <a:pPr>
              <a:spcBef>
                <a:spcPts val="253"/>
              </a:spcBef>
              <a:tabLst>
                <a:tab pos="471471" algn="l"/>
              </a:tabLst>
            </a:pP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&lt;=	</a:t>
            </a:r>
            <a:r>
              <a:rPr sz="1547" dirty="0">
                <a:latin typeface="Gill Sans MT"/>
                <a:cs typeface="Gill Sans MT"/>
              </a:rPr>
              <a:t>less than or equal</a:t>
            </a:r>
            <a:r>
              <a:rPr sz="1547" spc="-74" dirty="0">
                <a:latin typeface="Gill Sans MT"/>
                <a:cs typeface="Gill Sans MT"/>
              </a:rPr>
              <a:t> </a:t>
            </a:r>
            <a:r>
              <a:rPr sz="1547" dirty="0">
                <a:latin typeface="Gill Sans MT"/>
                <a:cs typeface="Gill Sans MT"/>
              </a:rPr>
              <a:t>to</a:t>
            </a:r>
            <a:endParaRPr sz="1547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7609" y="1553766"/>
            <a:ext cx="3223617" cy="1910953"/>
          </a:xfrm>
          <a:custGeom>
            <a:avLst/>
            <a:gdLst/>
            <a:ahLst/>
            <a:cxnLst/>
            <a:rect l="l" t="t" r="r" b="b"/>
            <a:pathLst>
              <a:path w="4584700" h="2717800">
                <a:moveTo>
                  <a:pt x="0" y="0"/>
                </a:moveTo>
                <a:lnTo>
                  <a:pt x="4584700" y="0"/>
                </a:lnTo>
                <a:lnTo>
                  <a:pt x="4584700" y="2717800"/>
                </a:lnTo>
                <a:lnTo>
                  <a:pt x="0" y="2717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 txBox="1"/>
          <p:nvPr/>
        </p:nvSpPr>
        <p:spPr>
          <a:xfrm>
            <a:off x="1934766" y="3821907"/>
            <a:ext cx="1991320" cy="79862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679" rIns="0" bIns="0" rtlCol="0">
            <a:spAutoFit/>
          </a:bodyPr>
          <a:lstStyle/>
          <a:p>
            <a:pPr>
              <a:spcBef>
                <a:spcPts val="21"/>
              </a:spcBef>
            </a:pPr>
            <a:endParaRPr sz="1828">
              <a:latin typeface="Times New Roman"/>
              <a:cs typeface="Times New Roman"/>
            </a:endParaRPr>
          </a:p>
          <a:p>
            <a:pPr marL="256273">
              <a:tabLst>
                <a:tab pos="492008" algn="l"/>
                <a:tab pos="1081347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10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 &lt;	100</a:t>
            </a:r>
            <a:endParaRPr sz="1547">
              <a:latin typeface="Courier New"/>
              <a:cs typeface="Courier New"/>
            </a:endParaRPr>
          </a:p>
          <a:p>
            <a:pPr marL="256273">
              <a:spcBef>
                <a:spcPts val="253"/>
              </a:spcBef>
            </a:pPr>
            <a:r>
              <a:rPr sz="1547" spc="-4" dirty="0">
                <a:latin typeface="Courier New"/>
                <a:cs typeface="Courier New"/>
              </a:rPr>
              <a:t>[1]</a:t>
            </a:r>
            <a:r>
              <a:rPr sz="1547" spc="-67" dirty="0">
                <a:latin typeface="Courier New"/>
                <a:cs typeface="Courier New"/>
              </a:rPr>
              <a:t> </a:t>
            </a:r>
            <a:r>
              <a:rPr sz="1547" dirty="0">
                <a:latin typeface="Courier New"/>
                <a:cs typeface="Courier New"/>
              </a:rPr>
              <a:t>TRUE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34766" y="5009555"/>
            <a:ext cx="1991320" cy="749124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786" rIns="0" bIns="0" rtlCol="0">
            <a:spAutoFit/>
          </a:bodyPr>
          <a:lstStyle/>
          <a:p>
            <a:pPr>
              <a:spcBef>
                <a:spcPts val="14"/>
              </a:spcBef>
            </a:pPr>
            <a:endParaRPr sz="1512">
              <a:latin typeface="Times New Roman"/>
              <a:cs typeface="Times New Roman"/>
            </a:endParaRPr>
          </a:p>
          <a:p>
            <a:pPr marL="213858">
              <a:tabLst>
                <a:tab pos="449594" algn="l"/>
                <a:tab pos="685329" algn="l"/>
                <a:tab pos="921065" algn="l"/>
                <a:tab pos="1156800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2	+	2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==</a:t>
            </a:r>
            <a:r>
              <a:rPr sz="1547" spc="-67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5</a:t>
            </a:r>
            <a:endParaRPr sz="1547">
              <a:latin typeface="Courier New"/>
              <a:cs typeface="Courier New"/>
            </a:endParaRPr>
          </a:p>
          <a:p>
            <a:pPr marL="213858">
              <a:spcBef>
                <a:spcPts val="252"/>
              </a:spcBef>
            </a:pPr>
            <a:r>
              <a:rPr sz="1547" spc="-4" dirty="0">
                <a:latin typeface="Courier New"/>
                <a:cs typeface="Courier New"/>
              </a:rPr>
              <a:t>[1]</a:t>
            </a:r>
            <a:r>
              <a:rPr sz="1547" spc="-67" dirty="0">
                <a:latin typeface="Courier New"/>
                <a:cs typeface="Courier New"/>
              </a:rPr>
              <a:t> </a:t>
            </a:r>
            <a:r>
              <a:rPr sz="1547" dirty="0">
                <a:latin typeface="Courier New"/>
                <a:cs typeface="Courier New"/>
              </a:rPr>
              <a:t>FALSE</a:t>
            </a:r>
            <a:endParaRPr sz="1547">
              <a:latin typeface="Courier New"/>
              <a:cs typeface="Courier New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96533F-FE8D-9943-BDF7-500B96138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052400" y="1660922"/>
            <a:ext cx="2386459" cy="16208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tabLst>
                <a:tab pos="471471" algn="l"/>
              </a:tabLst>
            </a:pP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==	</a:t>
            </a:r>
            <a:r>
              <a:rPr sz="1547" dirty="0">
                <a:latin typeface="Gill Sans MT"/>
                <a:cs typeface="Gill Sans MT"/>
              </a:rPr>
              <a:t>equality</a:t>
            </a:r>
            <a:endParaRPr sz="1547">
              <a:latin typeface="Gill Sans MT"/>
              <a:cs typeface="Gill Sans MT"/>
            </a:endParaRPr>
          </a:p>
          <a:p>
            <a:pPr>
              <a:spcBef>
                <a:spcPts val="253"/>
              </a:spcBef>
              <a:tabLst>
                <a:tab pos="471471" algn="l"/>
              </a:tabLst>
            </a:pP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!=	</a:t>
            </a:r>
            <a:r>
              <a:rPr sz="1547" dirty="0">
                <a:latin typeface="Gill Sans MT"/>
                <a:cs typeface="Gill Sans MT"/>
              </a:rPr>
              <a:t>inequality</a:t>
            </a:r>
            <a:endParaRPr sz="1547">
              <a:latin typeface="Gill Sans MT"/>
              <a:cs typeface="Gill Sans MT"/>
            </a:endParaRPr>
          </a:p>
          <a:p>
            <a:pPr>
              <a:spcBef>
                <a:spcPts val="253"/>
              </a:spcBef>
              <a:tabLst>
                <a:tab pos="471471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&gt;	</a:t>
            </a:r>
            <a:r>
              <a:rPr sz="1547" spc="-7" dirty="0">
                <a:latin typeface="Gill Sans MT"/>
                <a:cs typeface="Gill Sans MT"/>
              </a:rPr>
              <a:t>greater</a:t>
            </a:r>
            <a:r>
              <a:rPr sz="1547" spc="-53" dirty="0">
                <a:latin typeface="Gill Sans MT"/>
                <a:cs typeface="Gill Sans MT"/>
              </a:rPr>
              <a:t> </a:t>
            </a:r>
            <a:r>
              <a:rPr sz="1547" dirty="0">
                <a:latin typeface="Gill Sans MT"/>
                <a:cs typeface="Gill Sans MT"/>
              </a:rPr>
              <a:t>than</a:t>
            </a:r>
            <a:endParaRPr sz="1547">
              <a:latin typeface="Gill Sans MT"/>
              <a:cs typeface="Gill Sans MT"/>
            </a:endParaRPr>
          </a:p>
          <a:p>
            <a:pPr>
              <a:spcBef>
                <a:spcPts val="253"/>
              </a:spcBef>
              <a:tabLst>
                <a:tab pos="471471" algn="l"/>
              </a:tabLst>
            </a:pP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&gt;=	</a:t>
            </a:r>
            <a:r>
              <a:rPr sz="1547" spc="-7" dirty="0">
                <a:latin typeface="Gill Sans MT"/>
                <a:cs typeface="Gill Sans MT"/>
              </a:rPr>
              <a:t>greater </a:t>
            </a:r>
            <a:r>
              <a:rPr sz="1547" dirty="0">
                <a:latin typeface="Gill Sans MT"/>
                <a:cs typeface="Gill Sans MT"/>
              </a:rPr>
              <a:t>than or equal</a:t>
            </a:r>
            <a:r>
              <a:rPr sz="1547" spc="-49" dirty="0">
                <a:latin typeface="Gill Sans MT"/>
                <a:cs typeface="Gill Sans MT"/>
              </a:rPr>
              <a:t> </a:t>
            </a:r>
            <a:r>
              <a:rPr sz="1547" dirty="0">
                <a:latin typeface="Gill Sans MT"/>
                <a:cs typeface="Gill Sans MT"/>
              </a:rPr>
              <a:t>to</a:t>
            </a:r>
            <a:endParaRPr sz="1547">
              <a:latin typeface="Gill Sans MT"/>
              <a:cs typeface="Gill Sans MT"/>
            </a:endParaRPr>
          </a:p>
          <a:p>
            <a:pPr>
              <a:spcBef>
                <a:spcPts val="253"/>
              </a:spcBef>
              <a:tabLst>
                <a:tab pos="471471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&lt;	</a:t>
            </a:r>
            <a:r>
              <a:rPr sz="1547" dirty="0">
                <a:latin typeface="Gill Sans MT"/>
                <a:cs typeface="Gill Sans MT"/>
              </a:rPr>
              <a:t>less</a:t>
            </a:r>
            <a:r>
              <a:rPr sz="1547" spc="-70" dirty="0">
                <a:latin typeface="Gill Sans MT"/>
                <a:cs typeface="Gill Sans MT"/>
              </a:rPr>
              <a:t> </a:t>
            </a:r>
            <a:r>
              <a:rPr sz="1547" dirty="0">
                <a:latin typeface="Gill Sans MT"/>
                <a:cs typeface="Gill Sans MT"/>
              </a:rPr>
              <a:t>than</a:t>
            </a:r>
            <a:endParaRPr sz="1547">
              <a:latin typeface="Gill Sans MT"/>
              <a:cs typeface="Gill Sans MT"/>
            </a:endParaRPr>
          </a:p>
          <a:p>
            <a:pPr>
              <a:spcBef>
                <a:spcPts val="253"/>
              </a:spcBef>
              <a:tabLst>
                <a:tab pos="471471" algn="l"/>
              </a:tabLst>
            </a:pP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&lt;=	</a:t>
            </a:r>
            <a:r>
              <a:rPr sz="1547" dirty="0">
                <a:latin typeface="Gill Sans MT"/>
                <a:cs typeface="Gill Sans MT"/>
              </a:rPr>
              <a:t>less than or equal</a:t>
            </a:r>
            <a:r>
              <a:rPr sz="1547" spc="-74" dirty="0">
                <a:latin typeface="Gill Sans MT"/>
                <a:cs typeface="Gill Sans MT"/>
              </a:rPr>
              <a:t> </a:t>
            </a:r>
            <a:r>
              <a:rPr sz="1547" dirty="0">
                <a:latin typeface="Gill Sans MT"/>
                <a:cs typeface="Gill Sans MT"/>
              </a:rPr>
              <a:t>to</a:t>
            </a:r>
            <a:endParaRPr sz="1547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7609" y="1553766"/>
            <a:ext cx="3223617" cy="1910953"/>
          </a:xfrm>
          <a:custGeom>
            <a:avLst/>
            <a:gdLst/>
            <a:ahLst/>
            <a:cxnLst/>
            <a:rect l="l" t="t" r="r" b="b"/>
            <a:pathLst>
              <a:path w="4584700" h="2717800">
                <a:moveTo>
                  <a:pt x="0" y="0"/>
                </a:moveTo>
                <a:lnTo>
                  <a:pt x="4584700" y="0"/>
                </a:lnTo>
                <a:lnTo>
                  <a:pt x="4584700" y="2717800"/>
                </a:lnTo>
                <a:lnTo>
                  <a:pt x="0" y="2717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 txBox="1"/>
          <p:nvPr/>
        </p:nvSpPr>
        <p:spPr>
          <a:xfrm>
            <a:off x="1934766" y="3821907"/>
            <a:ext cx="1991320" cy="79862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679" rIns="0" bIns="0" rtlCol="0">
            <a:spAutoFit/>
          </a:bodyPr>
          <a:lstStyle/>
          <a:p>
            <a:pPr>
              <a:spcBef>
                <a:spcPts val="21"/>
              </a:spcBef>
            </a:pPr>
            <a:endParaRPr sz="1828">
              <a:latin typeface="Times New Roman"/>
              <a:cs typeface="Times New Roman"/>
            </a:endParaRPr>
          </a:p>
          <a:p>
            <a:pPr marL="256273">
              <a:tabLst>
                <a:tab pos="492008" algn="l"/>
                <a:tab pos="1081347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10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 &lt;	100</a:t>
            </a:r>
            <a:endParaRPr sz="1547">
              <a:latin typeface="Courier New"/>
              <a:cs typeface="Courier New"/>
            </a:endParaRPr>
          </a:p>
          <a:p>
            <a:pPr marL="256273">
              <a:spcBef>
                <a:spcPts val="253"/>
              </a:spcBef>
            </a:pPr>
            <a:r>
              <a:rPr sz="1547" spc="-4" dirty="0">
                <a:latin typeface="Courier New"/>
                <a:cs typeface="Courier New"/>
              </a:rPr>
              <a:t>[1]</a:t>
            </a:r>
            <a:r>
              <a:rPr sz="1547" spc="-67" dirty="0">
                <a:latin typeface="Courier New"/>
                <a:cs typeface="Courier New"/>
              </a:rPr>
              <a:t> </a:t>
            </a:r>
            <a:r>
              <a:rPr sz="1547" dirty="0">
                <a:latin typeface="Courier New"/>
                <a:cs typeface="Courier New"/>
              </a:rPr>
              <a:t>TRUE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34766" y="5009555"/>
            <a:ext cx="1991320" cy="749124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786" rIns="0" bIns="0" rtlCol="0">
            <a:spAutoFit/>
          </a:bodyPr>
          <a:lstStyle/>
          <a:p>
            <a:pPr>
              <a:spcBef>
                <a:spcPts val="14"/>
              </a:spcBef>
            </a:pPr>
            <a:endParaRPr sz="1512">
              <a:latin typeface="Times New Roman"/>
              <a:cs typeface="Times New Roman"/>
            </a:endParaRPr>
          </a:p>
          <a:p>
            <a:pPr marL="213858">
              <a:tabLst>
                <a:tab pos="449594" algn="l"/>
                <a:tab pos="685329" algn="l"/>
                <a:tab pos="921065" algn="l"/>
                <a:tab pos="1156800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2	+	2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==</a:t>
            </a:r>
            <a:r>
              <a:rPr sz="1547" spc="-67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5</a:t>
            </a:r>
            <a:endParaRPr sz="1547">
              <a:latin typeface="Courier New"/>
              <a:cs typeface="Courier New"/>
            </a:endParaRPr>
          </a:p>
          <a:p>
            <a:pPr marL="213858">
              <a:spcBef>
                <a:spcPts val="252"/>
              </a:spcBef>
            </a:pPr>
            <a:r>
              <a:rPr sz="1547" spc="-4" dirty="0">
                <a:latin typeface="Courier New"/>
                <a:cs typeface="Courier New"/>
              </a:rPr>
              <a:t>[1]</a:t>
            </a:r>
            <a:r>
              <a:rPr sz="1547" spc="-67" dirty="0">
                <a:latin typeface="Courier New"/>
                <a:cs typeface="Courier New"/>
              </a:rPr>
              <a:t> </a:t>
            </a:r>
            <a:r>
              <a:rPr sz="1547" dirty="0">
                <a:latin typeface="Courier New"/>
                <a:cs typeface="Courier New"/>
              </a:rPr>
              <a:t>FALSE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67437" y="1678781"/>
            <a:ext cx="1375172" cy="1080492"/>
          </a:xfrm>
          <a:custGeom>
            <a:avLst/>
            <a:gdLst/>
            <a:ahLst/>
            <a:cxnLst/>
            <a:rect l="l" t="t" r="r" b="b"/>
            <a:pathLst>
              <a:path w="1955800" h="1536700">
                <a:moveTo>
                  <a:pt x="0" y="0"/>
                </a:moveTo>
                <a:lnTo>
                  <a:pt x="1955800" y="0"/>
                </a:lnTo>
                <a:lnTo>
                  <a:pt x="1955800" y="1536700"/>
                </a:lnTo>
                <a:lnTo>
                  <a:pt x="0" y="1536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1E7B4855-EF50-C745-A70F-9FBA3EDDCD0C}"/>
              </a:ext>
            </a:extLst>
          </p:cNvPr>
          <p:cNvSpPr txBox="1"/>
          <p:nvPr/>
        </p:nvSpPr>
        <p:spPr>
          <a:xfrm>
            <a:off x="6384554" y="1827701"/>
            <a:ext cx="1375172" cy="791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tabLst>
                <a:tab pos="353603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&amp;	</a:t>
            </a:r>
            <a:r>
              <a:rPr sz="1547" dirty="0">
                <a:latin typeface="Gill Sans MT"/>
                <a:cs typeface="Gill Sans MT"/>
              </a:rPr>
              <a:t>AND</a:t>
            </a:r>
          </a:p>
          <a:p>
            <a:pPr>
              <a:spcBef>
                <a:spcPts val="253"/>
              </a:spcBef>
              <a:tabLst>
                <a:tab pos="344674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|	</a:t>
            </a:r>
            <a:r>
              <a:rPr sz="1547" spc="-4" dirty="0">
                <a:latin typeface="Gill Sans MT"/>
                <a:cs typeface="Gill Sans MT"/>
              </a:rPr>
              <a:t>OR</a:t>
            </a:r>
            <a:endParaRPr sz="1547" dirty="0">
              <a:latin typeface="Gill Sans MT"/>
              <a:cs typeface="Gill Sans MT"/>
            </a:endParaRPr>
          </a:p>
          <a:p>
            <a:pPr>
              <a:spcBef>
                <a:spcPts val="253"/>
              </a:spcBef>
              <a:tabLst>
                <a:tab pos="344674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!	</a:t>
            </a:r>
            <a:r>
              <a:rPr sz="1547" spc="-35" dirty="0">
                <a:latin typeface="Gill Sans MT"/>
                <a:cs typeface="Gill Sans MT"/>
              </a:rPr>
              <a:t>NOT</a:t>
            </a:r>
            <a:endParaRPr sz="1547" dirty="0">
              <a:latin typeface="Gill Sans MT"/>
              <a:cs typeface="Gill Sans M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99B610-0933-0046-93A1-059B2C911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14" name="object 2">
            <a:extLst>
              <a:ext uri="{FF2B5EF4-FFF2-40B4-BE49-F238E27FC236}">
                <a16:creationId xmlns:a16="http://schemas.microsoft.com/office/drawing/2014/main" id="{FF0B1FEC-6876-2548-AD2D-A6278FCE19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88406" y="482203"/>
            <a:ext cx="6750844" cy="49770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082240">
              <a:lnSpc>
                <a:spcPct val="100000"/>
              </a:lnSpc>
            </a:pPr>
            <a:r>
              <a:rPr sz="3234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Logical</a:t>
            </a:r>
            <a:r>
              <a:rPr sz="3234" spc="-56" dirty="0">
                <a:solidFill>
                  <a:srgbClr val="011F5B"/>
                </a:solidFill>
                <a:latin typeface="Franklin Gothic Book" panose="020B0503020102020204" pitchFamily="34" charset="0"/>
              </a:rPr>
              <a:t> </a:t>
            </a:r>
            <a:r>
              <a:rPr sz="3234" dirty="0">
                <a:solidFill>
                  <a:srgbClr val="011F5B"/>
                </a:solidFill>
                <a:latin typeface="Franklin Gothic Book" panose="020B0503020102020204" pitchFamily="34" charset="0"/>
              </a:rPr>
              <a:t>statements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8406" y="482203"/>
            <a:ext cx="6750844" cy="49770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082240">
              <a:lnSpc>
                <a:spcPct val="100000"/>
              </a:lnSpc>
            </a:pPr>
            <a:r>
              <a:rPr lang="en-US" sz="3234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Logical</a:t>
            </a:r>
            <a:r>
              <a:rPr lang="en-US" sz="3234" spc="-56" dirty="0">
                <a:solidFill>
                  <a:srgbClr val="011F5B"/>
                </a:solidFill>
                <a:latin typeface="Franklin Gothic Book" panose="020B0503020102020204" pitchFamily="34" charset="0"/>
              </a:rPr>
              <a:t> </a:t>
            </a:r>
            <a:r>
              <a:rPr lang="en-US" sz="3234" dirty="0">
                <a:solidFill>
                  <a:srgbClr val="011F5B"/>
                </a:solidFill>
                <a:latin typeface="Franklin Gothic Book" panose="020B0503020102020204" pitchFamily="34" charset="0"/>
              </a:rPr>
              <a:t>statements</a:t>
            </a:r>
            <a:endParaRPr sz="3234" dirty="0"/>
          </a:p>
        </p:txBody>
      </p:sp>
      <p:sp>
        <p:nvSpPr>
          <p:cNvPr id="3" name="object 3"/>
          <p:cNvSpPr txBox="1"/>
          <p:nvPr/>
        </p:nvSpPr>
        <p:spPr>
          <a:xfrm>
            <a:off x="2052400" y="1660922"/>
            <a:ext cx="2386459" cy="16208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tabLst>
                <a:tab pos="471471" algn="l"/>
              </a:tabLst>
            </a:pP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==	</a:t>
            </a:r>
            <a:r>
              <a:rPr sz="1547" dirty="0">
                <a:latin typeface="Gill Sans MT"/>
                <a:cs typeface="Gill Sans MT"/>
              </a:rPr>
              <a:t>equality</a:t>
            </a:r>
            <a:endParaRPr sz="1547">
              <a:latin typeface="Gill Sans MT"/>
              <a:cs typeface="Gill Sans MT"/>
            </a:endParaRPr>
          </a:p>
          <a:p>
            <a:pPr>
              <a:spcBef>
                <a:spcPts val="253"/>
              </a:spcBef>
              <a:tabLst>
                <a:tab pos="471471" algn="l"/>
              </a:tabLst>
            </a:pP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!=	</a:t>
            </a:r>
            <a:r>
              <a:rPr sz="1547" dirty="0">
                <a:latin typeface="Gill Sans MT"/>
                <a:cs typeface="Gill Sans MT"/>
              </a:rPr>
              <a:t>inequality</a:t>
            </a:r>
            <a:endParaRPr sz="1547">
              <a:latin typeface="Gill Sans MT"/>
              <a:cs typeface="Gill Sans MT"/>
            </a:endParaRPr>
          </a:p>
          <a:p>
            <a:pPr>
              <a:spcBef>
                <a:spcPts val="253"/>
              </a:spcBef>
              <a:tabLst>
                <a:tab pos="471471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&gt;	</a:t>
            </a:r>
            <a:r>
              <a:rPr sz="1547" spc="-7" dirty="0">
                <a:latin typeface="Gill Sans MT"/>
                <a:cs typeface="Gill Sans MT"/>
              </a:rPr>
              <a:t>greater</a:t>
            </a:r>
            <a:r>
              <a:rPr sz="1547" spc="-53" dirty="0">
                <a:latin typeface="Gill Sans MT"/>
                <a:cs typeface="Gill Sans MT"/>
              </a:rPr>
              <a:t> </a:t>
            </a:r>
            <a:r>
              <a:rPr sz="1547" dirty="0">
                <a:latin typeface="Gill Sans MT"/>
                <a:cs typeface="Gill Sans MT"/>
              </a:rPr>
              <a:t>than</a:t>
            </a:r>
            <a:endParaRPr sz="1547">
              <a:latin typeface="Gill Sans MT"/>
              <a:cs typeface="Gill Sans MT"/>
            </a:endParaRPr>
          </a:p>
          <a:p>
            <a:pPr>
              <a:spcBef>
                <a:spcPts val="253"/>
              </a:spcBef>
              <a:tabLst>
                <a:tab pos="471471" algn="l"/>
              </a:tabLst>
            </a:pP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&gt;=	</a:t>
            </a:r>
            <a:r>
              <a:rPr sz="1547" spc="-7" dirty="0">
                <a:latin typeface="Gill Sans MT"/>
                <a:cs typeface="Gill Sans MT"/>
              </a:rPr>
              <a:t>greater </a:t>
            </a:r>
            <a:r>
              <a:rPr sz="1547" dirty="0">
                <a:latin typeface="Gill Sans MT"/>
                <a:cs typeface="Gill Sans MT"/>
              </a:rPr>
              <a:t>than or equal</a:t>
            </a:r>
            <a:r>
              <a:rPr sz="1547" spc="-49" dirty="0">
                <a:latin typeface="Gill Sans MT"/>
                <a:cs typeface="Gill Sans MT"/>
              </a:rPr>
              <a:t> </a:t>
            </a:r>
            <a:r>
              <a:rPr sz="1547" dirty="0">
                <a:latin typeface="Gill Sans MT"/>
                <a:cs typeface="Gill Sans MT"/>
              </a:rPr>
              <a:t>to</a:t>
            </a:r>
            <a:endParaRPr sz="1547">
              <a:latin typeface="Gill Sans MT"/>
              <a:cs typeface="Gill Sans MT"/>
            </a:endParaRPr>
          </a:p>
          <a:p>
            <a:pPr>
              <a:spcBef>
                <a:spcPts val="253"/>
              </a:spcBef>
              <a:tabLst>
                <a:tab pos="471471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&lt;	</a:t>
            </a:r>
            <a:r>
              <a:rPr sz="1547" dirty="0">
                <a:latin typeface="Gill Sans MT"/>
                <a:cs typeface="Gill Sans MT"/>
              </a:rPr>
              <a:t>less</a:t>
            </a:r>
            <a:r>
              <a:rPr sz="1547" spc="-70" dirty="0">
                <a:latin typeface="Gill Sans MT"/>
                <a:cs typeface="Gill Sans MT"/>
              </a:rPr>
              <a:t> </a:t>
            </a:r>
            <a:r>
              <a:rPr sz="1547" dirty="0">
                <a:latin typeface="Gill Sans MT"/>
                <a:cs typeface="Gill Sans MT"/>
              </a:rPr>
              <a:t>than</a:t>
            </a:r>
            <a:endParaRPr sz="1547">
              <a:latin typeface="Gill Sans MT"/>
              <a:cs typeface="Gill Sans MT"/>
            </a:endParaRPr>
          </a:p>
          <a:p>
            <a:pPr>
              <a:spcBef>
                <a:spcPts val="253"/>
              </a:spcBef>
              <a:tabLst>
                <a:tab pos="471471" algn="l"/>
              </a:tabLst>
            </a:pP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&lt;=	</a:t>
            </a:r>
            <a:r>
              <a:rPr sz="1547" dirty="0">
                <a:latin typeface="Gill Sans MT"/>
                <a:cs typeface="Gill Sans MT"/>
              </a:rPr>
              <a:t>less than or equal</a:t>
            </a:r>
            <a:r>
              <a:rPr sz="1547" spc="-74" dirty="0">
                <a:latin typeface="Gill Sans MT"/>
                <a:cs typeface="Gill Sans MT"/>
              </a:rPr>
              <a:t> </a:t>
            </a:r>
            <a:r>
              <a:rPr sz="1547" dirty="0">
                <a:latin typeface="Gill Sans MT"/>
                <a:cs typeface="Gill Sans MT"/>
              </a:rPr>
              <a:t>to</a:t>
            </a:r>
            <a:endParaRPr sz="1547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7609" y="1553766"/>
            <a:ext cx="3223617" cy="1910953"/>
          </a:xfrm>
          <a:custGeom>
            <a:avLst/>
            <a:gdLst/>
            <a:ahLst/>
            <a:cxnLst/>
            <a:rect l="l" t="t" r="r" b="b"/>
            <a:pathLst>
              <a:path w="4584700" h="2717800">
                <a:moveTo>
                  <a:pt x="0" y="0"/>
                </a:moveTo>
                <a:lnTo>
                  <a:pt x="4584700" y="0"/>
                </a:lnTo>
                <a:lnTo>
                  <a:pt x="4584700" y="2717800"/>
                </a:lnTo>
                <a:lnTo>
                  <a:pt x="0" y="2717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 txBox="1"/>
          <p:nvPr/>
        </p:nvSpPr>
        <p:spPr>
          <a:xfrm>
            <a:off x="1934766" y="3821907"/>
            <a:ext cx="1991320" cy="79862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679" rIns="0" bIns="0" rtlCol="0">
            <a:spAutoFit/>
          </a:bodyPr>
          <a:lstStyle/>
          <a:p>
            <a:pPr>
              <a:spcBef>
                <a:spcPts val="21"/>
              </a:spcBef>
            </a:pPr>
            <a:endParaRPr sz="1828">
              <a:latin typeface="Times New Roman"/>
              <a:cs typeface="Times New Roman"/>
            </a:endParaRPr>
          </a:p>
          <a:p>
            <a:pPr marL="256273">
              <a:tabLst>
                <a:tab pos="492008" algn="l"/>
                <a:tab pos="1081347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10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 &lt;	100</a:t>
            </a:r>
            <a:endParaRPr sz="1547">
              <a:latin typeface="Courier New"/>
              <a:cs typeface="Courier New"/>
            </a:endParaRPr>
          </a:p>
          <a:p>
            <a:pPr marL="256273">
              <a:spcBef>
                <a:spcPts val="253"/>
              </a:spcBef>
            </a:pPr>
            <a:r>
              <a:rPr sz="1547" spc="-4" dirty="0">
                <a:latin typeface="Courier New"/>
                <a:cs typeface="Courier New"/>
              </a:rPr>
              <a:t>[1]</a:t>
            </a:r>
            <a:r>
              <a:rPr sz="1547" spc="-67" dirty="0">
                <a:latin typeface="Courier New"/>
                <a:cs typeface="Courier New"/>
              </a:rPr>
              <a:t> </a:t>
            </a:r>
            <a:r>
              <a:rPr sz="1547" dirty="0">
                <a:latin typeface="Courier New"/>
                <a:cs typeface="Courier New"/>
              </a:rPr>
              <a:t>TRUE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34766" y="5009555"/>
            <a:ext cx="1991320" cy="749124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786" rIns="0" bIns="0" rtlCol="0">
            <a:spAutoFit/>
          </a:bodyPr>
          <a:lstStyle/>
          <a:p>
            <a:pPr>
              <a:spcBef>
                <a:spcPts val="14"/>
              </a:spcBef>
            </a:pPr>
            <a:endParaRPr sz="1512">
              <a:latin typeface="Times New Roman"/>
              <a:cs typeface="Times New Roman"/>
            </a:endParaRPr>
          </a:p>
          <a:p>
            <a:pPr marL="213858">
              <a:tabLst>
                <a:tab pos="449594" algn="l"/>
                <a:tab pos="685329" algn="l"/>
                <a:tab pos="921065" algn="l"/>
                <a:tab pos="1156800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2	+	2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==</a:t>
            </a:r>
            <a:r>
              <a:rPr sz="1547" spc="-67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5</a:t>
            </a:r>
            <a:endParaRPr sz="1547">
              <a:latin typeface="Courier New"/>
              <a:cs typeface="Courier New"/>
            </a:endParaRPr>
          </a:p>
          <a:p>
            <a:pPr marL="213858">
              <a:spcBef>
                <a:spcPts val="252"/>
              </a:spcBef>
            </a:pPr>
            <a:r>
              <a:rPr sz="1547" spc="-4" dirty="0">
                <a:latin typeface="Courier New"/>
                <a:cs typeface="Courier New"/>
              </a:rPr>
              <a:t>[1]</a:t>
            </a:r>
            <a:r>
              <a:rPr sz="1547" spc="-67" dirty="0">
                <a:latin typeface="Courier New"/>
                <a:cs typeface="Courier New"/>
              </a:rPr>
              <a:t> </a:t>
            </a:r>
            <a:r>
              <a:rPr sz="1547" dirty="0">
                <a:latin typeface="Courier New"/>
                <a:cs typeface="Courier New"/>
              </a:rPr>
              <a:t>FALSE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84554" y="1827701"/>
            <a:ext cx="1375172" cy="791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tabLst>
                <a:tab pos="353603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&amp;	</a:t>
            </a:r>
            <a:r>
              <a:rPr sz="1547" dirty="0">
                <a:latin typeface="Gill Sans MT"/>
                <a:cs typeface="Gill Sans MT"/>
              </a:rPr>
              <a:t>AND</a:t>
            </a:r>
          </a:p>
          <a:p>
            <a:pPr>
              <a:spcBef>
                <a:spcPts val="253"/>
              </a:spcBef>
              <a:tabLst>
                <a:tab pos="344674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|	</a:t>
            </a:r>
            <a:r>
              <a:rPr sz="1547" spc="-4" dirty="0">
                <a:latin typeface="Gill Sans MT"/>
                <a:cs typeface="Gill Sans MT"/>
              </a:rPr>
              <a:t>OR</a:t>
            </a:r>
            <a:endParaRPr sz="1547" dirty="0">
              <a:latin typeface="Gill Sans MT"/>
              <a:cs typeface="Gill Sans MT"/>
            </a:endParaRPr>
          </a:p>
          <a:p>
            <a:pPr>
              <a:spcBef>
                <a:spcPts val="253"/>
              </a:spcBef>
              <a:tabLst>
                <a:tab pos="344674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!	</a:t>
            </a:r>
            <a:r>
              <a:rPr sz="1547" spc="-35" dirty="0">
                <a:latin typeface="Gill Sans MT"/>
                <a:cs typeface="Gill Sans MT"/>
              </a:rPr>
              <a:t>NOT</a:t>
            </a:r>
            <a:endParaRPr sz="1547" dirty="0">
              <a:latin typeface="Gill Sans MT"/>
              <a:cs typeface="Gill Sans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67437" y="1678781"/>
            <a:ext cx="1375172" cy="1080492"/>
          </a:xfrm>
          <a:custGeom>
            <a:avLst/>
            <a:gdLst/>
            <a:ahLst/>
            <a:cxnLst/>
            <a:rect l="l" t="t" r="r" b="b"/>
            <a:pathLst>
              <a:path w="1955800" h="1536700">
                <a:moveTo>
                  <a:pt x="0" y="0"/>
                </a:moveTo>
                <a:lnTo>
                  <a:pt x="1955800" y="0"/>
                </a:lnTo>
                <a:lnTo>
                  <a:pt x="1955800" y="1536700"/>
                </a:lnTo>
                <a:lnTo>
                  <a:pt x="0" y="1536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9"/>
          <p:cNvSpPr txBox="1"/>
          <p:nvPr/>
        </p:nvSpPr>
        <p:spPr>
          <a:xfrm>
            <a:off x="5890617" y="3205758"/>
            <a:ext cx="4054078" cy="163918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18" rIns="0" bIns="0" rtlCol="0">
            <a:spAutoFit/>
          </a:bodyPr>
          <a:lstStyle/>
          <a:p>
            <a:pPr>
              <a:spcBef>
                <a:spcPts val="32"/>
              </a:spcBef>
            </a:pPr>
            <a:endParaRPr sz="1898">
              <a:latin typeface="Times New Roman"/>
              <a:cs typeface="Times New Roman"/>
            </a:endParaRPr>
          </a:p>
          <a:p>
            <a:pPr marL="244218">
              <a:tabLst>
                <a:tab pos="479954" algn="l"/>
                <a:tab pos="1187159" algn="l"/>
                <a:tab pos="2012234" algn="l"/>
                <a:tab pos="2601572" algn="l"/>
                <a:tab pos="2837307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(10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 &lt;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100)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 |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(2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 +	2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==</a:t>
            </a:r>
            <a:r>
              <a:rPr sz="1547" spc="-67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5)</a:t>
            </a:r>
            <a:endParaRPr sz="1547">
              <a:latin typeface="Courier New"/>
              <a:cs typeface="Courier New"/>
            </a:endParaRPr>
          </a:p>
          <a:p>
            <a:pPr marL="244218">
              <a:spcBef>
                <a:spcPts val="253"/>
              </a:spcBef>
            </a:pPr>
            <a:r>
              <a:rPr sz="1547" spc="-4" dirty="0">
                <a:latin typeface="Courier New"/>
                <a:cs typeface="Courier New"/>
              </a:rPr>
              <a:t>[1]</a:t>
            </a:r>
            <a:r>
              <a:rPr sz="1547" spc="-67" dirty="0">
                <a:latin typeface="Courier New"/>
                <a:cs typeface="Courier New"/>
              </a:rPr>
              <a:t> </a:t>
            </a:r>
            <a:r>
              <a:rPr sz="1547" dirty="0">
                <a:latin typeface="Courier New"/>
                <a:cs typeface="Courier New"/>
              </a:rPr>
              <a:t>TRUE</a:t>
            </a:r>
            <a:endParaRPr sz="1547">
              <a:latin typeface="Courier New"/>
              <a:cs typeface="Courier New"/>
            </a:endParaRPr>
          </a:p>
          <a:p>
            <a:pPr>
              <a:spcBef>
                <a:spcPts val="18"/>
              </a:spcBef>
            </a:pPr>
            <a:endParaRPr sz="2039">
              <a:latin typeface="Times New Roman"/>
              <a:cs typeface="Times New Roman"/>
            </a:endParaRPr>
          </a:p>
          <a:p>
            <a:pPr marL="244218">
              <a:tabLst>
                <a:tab pos="479954" algn="l"/>
                <a:tab pos="1187159" algn="l"/>
                <a:tab pos="2012234" algn="l"/>
                <a:tab pos="2601572" algn="l"/>
                <a:tab pos="2837307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(10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 &lt;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100)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 &amp;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(2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 +	2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==</a:t>
            </a:r>
            <a:r>
              <a:rPr sz="1547" spc="-67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5)</a:t>
            </a:r>
            <a:endParaRPr sz="1547">
              <a:latin typeface="Courier New"/>
              <a:cs typeface="Courier New"/>
            </a:endParaRPr>
          </a:p>
          <a:p>
            <a:pPr marL="244218">
              <a:spcBef>
                <a:spcPts val="253"/>
              </a:spcBef>
            </a:pPr>
            <a:r>
              <a:rPr sz="1547" spc="-4" dirty="0">
                <a:latin typeface="Courier New"/>
                <a:cs typeface="Courier New"/>
              </a:rPr>
              <a:t>[1]</a:t>
            </a:r>
            <a:r>
              <a:rPr sz="1547" spc="-67" dirty="0">
                <a:latin typeface="Courier New"/>
                <a:cs typeface="Courier New"/>
              </a:rPr>
              <a:t> </a:t>
            </a:r>
            <a:r>
              <a:rPr sz="1547" dirty="0">
                <a:latin typeface="Courier New"/>
                <a:cs typeface="Courier New"/>
              </a:rPr>
              <a:t>FALSE</a:t>
            </a:r>
            <a:endParaRPr sz="1547">
              <a:latin typeface="Courier New"/>
              <a:cs typeface="Courier New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7B2FDD-8FD8-F04F-BC06-805DE428C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1302675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800" b="1" dirty="0">
                <a:solidFill>
                  <a:srgbClr val="990100"/>
                </a:solidFill>
              </a:rPr>
              <a:t>Try it yourself: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1352550"/>
            <a:ext cx="10949333" cy="160020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Exercise 1.1.5: Logical operations</a:t>
            </a:r>
            <a:r>
              <a:rPr lang="en-US" sz="4400" dirty="0"/>
              <a:t> </a:t>
            </a:r>
            <a:endParaRPr lang="en-US" sz="4400" b="1" dirty="0"/>
          </a:p>
          <a:p>
            <a:pPr marL="0" indent="0">
              <a:spcAft>
                <a:spcPts val="0"/>
              </a:spcAft>
              <a:buNone/>
            </a:pPr>
            <a:endParaRPr lang="en-US" sz="4400" b="1" dirty="0"/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4800" dirty="0">
              <a:latin typeface="+mj-lt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146ED70-1D49-544A-82A0-C3FC5C973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078" y="1818156"/>
            <a:ext cx="10949333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11F5B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11F5B"/>
                </a:solidFill>
              </a:rPr>
              <a:t>Use logical operations to get R to agree that “two plus two equals five” is FALSE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11F5B"/>
                </a:solidFill>
              </a:rPr>
              <a:t>Use logical operations to test whether 8 raised to the power 13 is less than 15 ^ 9</a:t>
            </a:r>
          </a:p>
        </p:txBody>
      </p:sp>
    </p:spTree>
    <p:extLst>
      <p:ext uri="{BB962C8B-B14F-4D97-AF65-F5344CB8AC3E}">
        <p14:creationId xmlns:p14="http://schemas.microsoft.com/office/powerpoint/2010/main" val="3851319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8406" y="482203"/>
            <a:ext cx="6750844" cy="49770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817127">
              <a:lnSpc>
                <a:spcPct val="100000"/>
              </a:lnSpc>
            </a:pPr>
            <a:r>
              <a:rPr sz="3234" spc="-4" dirty="0"/>
              <a:t>Functions</a:t>
            </a:r>
            <a:endParaRPr sz="3234"/>
          </a:p>
        </p:txBody>
      </p:sp>
      <p:sp>
        <p:nvSpPr>
          <p:cNvPr id="3" name="object 3"/>
          <p:cNvSpPr txBox="1"/>
          <p:nvPr/>
        </p:nvSpPr>
        <p:spPr>
          <a:xfrm>
            <a:off x="2458438" y="1735690"/>
            <a:ext cx="7070080" cy="127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 algn="ctr">
              <a:lnSpc>
                <a:spcPts val="2461"/>
              </a:lnSpc>
            </a:pPr>
            <a:r>
              <a:rPr sz="2109" spc="-11" dirty="0">
                <a:latin typeface="Gill Sans MT"/>
                <a:cs typeface="Gill Sans MT"/>
              </a:rPr>
              <a:t>There </a:t>
            </a:r>
            <a:r>
              <a:rPr sz="2109" spc="-14" dirty="0">
                <a:latin typeface="Gill Sans MT"/>
                <a:cs typeface="Gill Sans MT"/>
              </a:rPr>
              <a:t>are </a:t>
            </a:r>
            <a:r>
              <a:rPr sz="2109" dirty="0">
                <a:latin typeface="Gill Sans MT"/>
                <a:cs typeface="Gill Sans MT"/>
              </a:rPr>
              <a:t>not enough </a:t>
            </a:r>
            <a:r>
              <a:rPr sz="2109" spc="-4" dirty="0">
                <a:latin typeface="Gill Sans MT"/>
                <a:cs typeface="Gill Sans MT"/>
              </a:rPr>
              <a:t>symbols </a:t>
            </a:r>
            <a:r>
              <a:rPr sz="2109" dirty="0">
                <a:latin typeface="Gill Sans MT"/>
                <a:cs typeface="Gill Sans MT"/>
              </a:rPr>
              <a:t>on the </a:t>
            </a:r>
            <a:r>
              <a:rPr sz="2109" spc="-18" dirty="0">
                <a:latin typeface="Gill Sans MT"/>
                <a:cs typeface="Gill Sans MT"/>
              </a:rPr>
              <a:t>keyboard </a:t>
            </a:r>
            <a:r>
              <a:rPr sz="2109" dirty="0">
                <a:latin typeface="Gill Sans MT"/>
                <a:cs typeface="Gill Sans MT"/>
              </a:rPr>
              <a:t>to do </a:t>
            </a:r>
            <a:r>
              <a:rPr sz="2109" spc="-4" dirty="0">
                <a:latin typeface="Gill Sans MT"/>
                <a:cs typeface="Gill Sans MT"/>
              </a:rPr>
              <a:t>everything  </a:t>
            </a:r>
            <a:r>
              <a:rPr sz="2109" spc="-14" dirty="0">
                <a:latin typeface="Gill Sans MT"/>
                <a:cs typeface="Gill Sans MT"/>
              </a:rPr>
              <a:t>you </a:t>
            </a:r>
            <a:r>
              <a:rPr sz="2109" spc="-4" dirty="0">
                <a:latin typeface="Gill Sans MT"/>
                <a:cs typeface="Gill Sans MT"/>
              </a:rPr>
              <a:t>might want </a:t>
            </a:r>
            <a:r>
              <a:rPr sz="2109" dirty="0">
                <a:latin typeface="Gill Sans MT"/>
                <a:cs typeface="Gill Sans MT"/>
              </a:rPr>
              <a:t>to </a:t>
            </a:r>
            <a:r>
              <a:rPr sz="2109" spc="-14" dirty="0">
                <a:latin typeface="Gill Sans MT"/>
                <a:cs typeface="Gill Sans MT"/>
              </a:rPr>
              <a:t>do... </a:t>
            </a:r>
            <a:r>
              <a:rPr sz="2109" dirty="0">
                <a:latin typeface="Gill Sans MT"/>
                <a:cs typeface="Gill Sans MT"/>
              </a:rPr>
              <a:t>so </a:t>
            </a:r>
            <a:r>
              <a:rPr sz="2109" spc="-11" dirty="0">
                <a:latin typeface="Gill Sans MT"/>
                <a:cs typeface="Gill Sans MT"/>
              </a:rPr>
              <a:t>there </a:t>
            </a:r>
            <a:r>
              <a:rPr sz="2109" spc="-14" dirty="0">
                <a:latin typeface="Gill Sans MT"/>
                <a:cs typeface="Gill Sans MT"/>
              </a:rPr>
              <a:t>are </a:t>
            </a:r>
            <a:r>
              <a:rPr sz="2109" spc="-7" dirty="0">
                <a:latin typeface="Gill Sans MT"/>
                <a:cs typeface="Gill Sans MT"/>
              </a:rPr>
              <a:t>only </a:t>
            </a:r>
            <a:r>
              <a:rPr sz="2109" dirty="0">
                <a:latin typeface="Gill Sans MT"/>
                <a:cs typeface="Gill Sans MT"/>
              </a:rPr>
              <a:t>a </a:t>
            </a:r>
            <a:r>
              <a:rPr sz="2109" spc="-21" dirty="0">
                <a:latin typeface="Gill Sans MT"/>
                <a:cs typeface="Gill Sans MT"/>
              </a:rPr>
              <a:t>few</a:t>
            </a:r>
            <a:r>
              <a:rPr sz="2109" spc="-186" dirty="0">
                <a:latin typeface="Gill Sans MT"/>
                <a:cs typeface="Gill Sans MT"/>
              </a:rPr>
              <a:t> </a:t>
            </a:r>
            <a:r>
              <a:rPr sz="2109" dirty="0">
                <a:latin typeface="Gill Sans MT"/>
                <a:cs typeface="Gill Sans MT"/>
              </a:rPr>
              <a:t>operators</a:t>
            </a:r>
          </a:p>
          <a:p>
            <a:pPr>
              <a:spcBef>
                <a:spcPts val="14"/>
              </a:spcBef>
            </a:pPr>
            <a:endParaRPr sz="2004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Most things </a:t>
            </a:r>
            <a:r>
              <a:rPr sz="2109" spc="-14" dirty="0">
                <a:solidFill>
                  <a:srgbClr val="990100"/>
                </a:solidFill>
                <a:latin typeface="Gill Sans MT"/>
                <a:cs typeface="Gill Sans MT"/>
              </a:rPr>
              <a:t>are</a:t>
            </a:r>
            <a:r>
              <a:rPr sz="2109" spc="-67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109" b="1" spc="105" dirty="0">
                <a:solidFill>
                  <a:srgbClr val="990100"/>
                </a:solidFill>
                <a:latin typeface="Gill Sans MT"/>
                <a:cs typeface="Gill Sans MT"/>
              </a:rPr>
              <a:t>functions</a:t>
            </a:r>
            <a:endParaRPr sz="2109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F3F7BA-85BC-EE42-8665-431F4F4CA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8406" y="482203"/>
            <a:ext cx="6750844" cy="49770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817127">
              <a:lnSpc>
                <a:spcPct val="100000"/>
              </a:lnSpc>
            </a:pPr>
            <a:r>
              <a:rPr sz="3234" spc="-4" dirty="0"/>
              <a:t>Functions</a:t>
            </a:r>
            <a:endParaRPr sz="3234"/>
          </a:p>
        </p:txBody>
      </p:sp>
      <p:sp>
        <p:nvSpPr>
          <p:cNvPr id="3" name="object 3"/>
          <p:cNvSpPr txBox="1"/>
          <p:nvPr/>
        </p:nvSpPr>
        <p:spPr>
          <a:xfrm>
            <a:off x="2408039" y="4313039"/>
            <a:ext cx="1839516" cy="777092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465" rIns="0" bIns="0" rtlCol="0">
            <a:spAutoFit/>
          </a:bodyPr>
          <a:lstStyle/>
          <a:p>
            <a:pPr>
              <a:spcBef>
                <a:spcPts val="35"/>
              </a:spcBef>
            </a:pPr>
            <a:endParaRPr sz="1547">
              <a:latin typeface="Times New Roman"/>
              <a:cs typeface="Times New Roman"/>
            </a:endParaRPr>
          </a:p>
          <a:p>
            <a:pPr marL="253148" marR="148673" indent="58934">
              <a:lnSpc>
                <a:spcPct val="113599"/>
              </a:lnSpc>
              <a:tabLst>
                <a:tab pos="547817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log(</a:t>
            </a:r>
            <a:r>
              <a:rPr sz="1547" spc="-32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32</a:t>
            </a:r>
            <a:r>
              <a:rPr sz="1547" spc="-32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)  </a:t>
            </a:r>
            <a:r>
              <a:rPr sz="1547" spc="-4" dirty="0">
                <a:latin typeface="Courier New"/>
                <a:cs typeface="Courier New"/>
              </a:rPr>
              <a:t>[1]</a:t>
            </a:r>
            <a:r>
              <a:rPr sz="1547" spc="-67" dirty="0">
                <a:latin typeface="Courier New"/>
                <a:cs typeface="Courier New"/>
              </a:rPr>
              <a:t> </a:t>
            </a:r>
            <a:r>
              <a:rPr sz="1547" dirty="0">
                <a:latin typeface="Courier New"/>
                <a:cs typeface="Courier New"/>
              </a:rPr>
              <a:t>3.465736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35140" y="4516172"/>
            <a:ext cx="6409135" cy="1282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173" indent="-127244">
              <a:lnSpc>
                <a:spcPts val="2496"/>
              </a:lnSpc>
              <a:buChar char="-"/>
              <a:tabLst>
                <a:tab pos="136619" algn="l"/>
              </a:tabLst>
            </a:pPr>
            <a:r>
              <a:rPr sz="2109" dirty="0">
                <a:latin typeface="Gill Sans MT"/>
                <a:cs typeface="Gill Sans MT"/>
              </a:rPr>
              <a:t>The </a:t>
            </a:r>
            <a:r>
              <a:rPr sz="2109" spc="-4" dirty="0">
                <a:latin typeface="Gill Sans MT"/>
                <a:cs typeface="Gill Sans MT"/>
              </a:rPr>
              <a:t>function is called</a:t>
            </a:r>
            <a:r>
              <a:rPr sz="2109" spc="-221" dirty="0">
                <a:latin typeface="Gill Sans MT"/>
                <a:cs typeface="Gill Sans MT"/>
              </a:rPr>
              <a:t> </a:t>
            </a:r>
            <a:r>
              <a:rPr sz="2109" spc="-4" dirty="0">
                <a:latin typeface="Gill Sans MT"/>
                <a:cs typeface="Gill Sans MT"/>
              </a:rPr>
              <a:t>“</a:t>
            </a:r>
            <a:r>
              <a:rPr sz="2109" spc="-4" dirty="0">
                <a:solidFill>
                  <a:srgbClr val="0433FF"/>
                </a:solidFill>
                <a:latin typeface="Gill Sans MT"/>
                <a:cs typeface="Gill Sans MT"/>
              </a:rPr>
              <a:t>log</a:t>
            </a:r>
            <a:r>
              <a:rPr sz="2109" spc="-4" dirty="0">
                <a:latin typeface="Gill Sans MT"/>
                <a:cs typeface="Gill Sans MT"/>
              </a:rPr>
              <a:t>”.</a:t>
            </a:r>
            <a:endParaRPr sz="2109" dirty="0">
              <a:latin typeface="Gill Sans MT"/>
              <a:cs typeface="Gill Sans MT"/>
            </a:endParaRPr>
          </a:p>
          <a:p>
            <a:pPr marL="136173" indent="-127244">
              <a:lnSpc>
                <a:spcPts val="2496"/>
              </a:lnSpc>
              <a:buChar char="-"/>
              <a:tabLst>
                <a:tab pos="136619" algn="l"/>
              </a:tabLst>
            </a:pPr>
            <a:r>
              <a:rPr sz="2109" dirty="0">
                <a:latin typeface="Gill Sans MT"/>
                <a:cs typeface="Gill Sans MT"/>
              </a:rPr>
              <a:t>The 32 </a:t>
            </a:r>
            <a:r>
              <a:rPr sz="2109" spc="-4" dirty="0">
                <a:latin typeface="Gill Sans MT"/>
                <a:cs typeface="Gill Sans MT"/>
              </a:rPr>
              <a:t>is </a:t>
            </a:r>
            <a:r>
              <a:rPr sz="2109" dirty="0">
                <a:latin typeface="Gill Sans MT"/>
                <a:cs typeface="Gill Sans MT"/>
              </a:rPr>
              <a:t>the </a:t>
            </a:r>
            <a:r>
              <a:rPr sz="2109" spc="67" dirty="0">
                <a:latin typeface="Gill Sans MT"/>
                <a:cs typeface="Gill Sans MT"/>
              </a:rPr>
              <a:t>“</a:t>
            </a:r>
            <a:r>
              <a:rPr sz="2109" b="1" spc="67" dirty="0">
                <a:latin typeface="Gill Sans MT"/>
                <a:cs typeface="Gill Sans MT"/>
              </a:rPr>
              <a:t>argument</a:t>
            </a:r>
            <a:r>
              <a:rPr sz="2109" spc="67" dirty="0">
                <a:latin typeface="Gill Sans MT"/>
                <a:cs typeface="Gill Sans MT"/>
              </a:rPr>
              <a:t>” </a:t>
            </a:r>
            <a:r>
              <a:rPr sz="2109" dirty="0">
                <a:latin typeface="Gill Sans MT"/>
                <a:cs typeface="Gill Sans MT"/>
              </a:rPr>
              <a:t>to the</a:t>
            </a:r>
            <a:r>
              <a:rPr sz="2109" spc="-285" dirty="0">
                <a:latin typeface="Gill Sans MT"/>
                <a:cs typeface="Gill Sans MT"/>
              </a:rPr>
              <a:t> </a:t>
            </a:r>
            <a:r>
              <a:rPr sz="2109" spc="-4" dirty="0">
                <a:latin typeface="Gill Sans MT"/>
                <a:cs typeface="Gill Sans MT"/>
              </a:rPr>
              <a:t>function.</a:t>
            </a:r>
            <a:endParaRPr lang="en-US" sz="2109" spc="-4" dirty="0">
              <a:latin typeface="Gill Sans MT"/>
              <a:cs typeface="Gill Sans MT"/>
            </a:endParaRPr>
          </a:p>
          <a:p>
            <a:pPr marL="136173" indent="-127244">
              <a:lnSpc>
                <a:spcPts val="2496"/>
              </a:lnSpc>
              <a:buChar char="-"/>
              <a:tabLst>
                <a:tab pos="136619" algn="l"/>
              </a:tabLst>
            </a:pPr>
            <a:r>
              <a:rPr lang="en-US" sz="2109" spc="-4" dirty="0">
                <a:latin typeface="Gill Sans MT"/>
                <a:cs typeface="Gill Sans MT"/>
              </a:rPr>
              <a:t>Note: log() in R means natural log, or ln() rather than log base 10</a:t>
            </a:r>
            <a:endParaRPr sz="2109" dirty="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60227" y="3754933"/>
            <a:ext cx="2166789" cy="3245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Example:</a:t>
            </a:r>
            <a:r>
              <a:rPr sz="2109" spc="-232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logarithms</a:t>
            </a:r>
            <a:endParaRPr sz="2109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58438" y="1735690"/>
            <a:ext cx="7070080" cy="127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 algn="ctr">
              <a:lnSpc>
                <a:spcPts val="2461"/>
              </a:lnSpc>
            </a:pPr>
            <a:r>
              <a:rPr sz="2109" spc="-11" dirty="0">
                <a:latin typeface="Gill Sans MT"/>
                <a:cs typeface="Gill Sans MT"/>
              </a:rPr>
              <a:t>There </a:t>
            </a:r>
            <a:r>
              <a:rPr sz="2109" spc="-14" dirty="0">
                <a:latin typeface="Gill Sans MT"/>
                <a:cs typeface="Gill Sans MT"/>
              </a:rPr>
              <a:t>are </a:t>
            </a:r>
            <a:r>
              <a:rPr sz="2109" dirty="0">
                <a:latin typeface="Gill Sans MT"/>
                <a:cs typeface="Gill Sans MT"/>
              </a:rPr>
              <a:t>not enough </a:t>
            </a:r>
            <a:r>
              <a:rPr sz="2109" spc="-4" dirty="0">
                <a:latin typeface="Gill Sans MT"/>
                <a:cs typeface="Gill Sans MT"/>
              </a:rPr>
              <a:t>symbols </a:t>
            </a:r>
            <a:r>
              <a:rPr sz="2109" dirty="0">
                <a:latin typeface="Gill Sans MT"/>
                <a:cs typeface="Gill Sans MT"/>
              </a:rPr>
              <a:t>on the </a:t>
            </a:r>
            <a:r>
              <a:rPr sz="2109" spc="-18" dirty="0">
                <a:latin typeface="Gill Sans MT"/>
                <a:cs typeface="Gill Sans MT"/>
              </a:rPr>
              <a:t>keyboard </a:t>
            </a:r>
            <a:r>
              <a:rPr sz="2109" dirty="0">
                <a:latin typeface="Gill Sans MT"/>
                <a:cs typeface="Gill Sans MT"/>
              </a:rPr>
              <a:t>to do </a:t>
            </a:r>
            <a:r>
              <a:rPr sz="2109" spc="-4" dirty="0">
                <a:latin typeface="Gill Sans MT"/>
                <a:cs typeface="Gill Sans MT"/>
              </a:rPr>
              <a:t>everything  </a:t>
            </a:r>
            <a:r>
              <a:rPr sz="2109" spc="-14" dirty="0">
                <a:latin typeface="Gill Sans MT"/>
                <a:cs typeface="Gill Sans MT"/>
              </a:rPr>
              <a:t>you </a:t>
            </a:r>
            <a:r>
              <a:rPr sz="2109" spc="-4" dirty="0">
                <a:latin typeface="Gill Sans MT"/>
                <a:cs typeface="Gill Sans MT"/>
              </a:rPr>
              <a:t>might want </a:t>
            </a:r>
            <a:r>
              <a:rPr sz="2109" dirty="0">
                <a:latin typeface="Gill Sans MT"/>
                <a:cs typeface="Gill Sans MT"/>
              </a:rPr>
              <a:t>to </a:t>
            </a:r>
            <a:r>
              <a:rPr sz="2109" spc="-14" dirty="0">
                <a:latin typeface="Gill Sans MT"/>
                <a:cs typeface="Gill Sans MT"/>
              </a:rPr>
              <a:t>do... </a:t>
            </a:r>
            <a:r>
              <a:rPr sz="2109" dirty="0">
                <a:latin typeface="Gill Sans MT"/>
                <a:cs typeface="Gill Sans MT"/>
              </a:rPr>
              <a:t>so </a:t>
            </a:r>
            <a:r>
              <a:rPr sz="2109" spc="-11" dirty="0">
                <a:latin typeface="Gill Sans MT"/>
                <a:cs typeface="Gill Sans MT"/>
              </a:rPr>
              <a:t>there </a:t>
            </a:r>
            <a:r>
              <a:rPr sz="2109" spc="-14" dirty="0">
                <a:latin typeface="Gill Sans MT"/>
                <a:cs typeface="Gill Sans MT"/>
              </a:rPr>
              <a:t>are </a:t>
            </a:r>
            <a:r>
              <a:rPr sz="2109" spc="-7" dirty="0">
                <a:latin typeface="Gill Sans MT"/>
                <a:cs typeface="Gill Sans MT"/>
              </a:rPr>
              <a:t>only </a:t>
            </a:r>
            <a:r>
              <a:rPr sz="2109" dirty="0">
                <a:latin typeface="Gill Sans MT"/>
                <a:cs typeface="Gill Sans MT"/>
              </a:rPr>
              <a:t>a </a:t>
            </a:r>
            <a:r>
              <a:rPr sz="2109" spc="-21" dirty="0">
                <a:latin typeface="Gill Sans MT"/>
                <a:cs typeface="Gill Sans MT"/>
              </a:rPr>
              <a:t>few</a:t>
            </a:r>
            <a:r>
              <a:rPr sz="2109" spc="-186" dirty="0">
                <a:latin typeface="Gill Sans MT"/>
                <a:cs typeface="Gill Sans MT"/>
              </a:rPr>
              <a:t> </a:t>
            </a:r>
            <a:r>
              <a:rPr sz="2109" dirty="0">
                <a:latin typeface="Gill Sans MT"/>
                <a:cs typeface="Gill Sans MT"/>
              </a:rPr>
              <a:t>operators</a:t>
            </a:r>
          </a:p>
          <a:p>
            <a:pPr>
              <a:spcBef>
                <a:spcPts val="14"/>
              </a:spcBef>
            </a:pPr>
            <a:endParaRPr sz="2004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Most things </a:t>
            </a:r>
            <a:r>
              <a:rPr sz="2109" spc="-14" dirty="0">
                <a:solidFill>
                  <a:srgbClr val="990100"/>
                </a:solidFill>
                <a:latin typeface="Gill Sans MT"/>
                <a:cs typeface="Gill Sans MT"/>
              </a:rPr>
              <a:t>are</a:t>
            </a:r>
            <a:r>
              <a:rPr sz="2109" spc="-67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109" b="1" spc="105" dirty="0">
                <a:solidFill>
                  <a:srgbClr val="990100"/>
                </a:solidFill>
                <a:latin typeface="Gill Sans MT"/>
                <a:cs typeface="Gill Sans MT"/>
              </a:rPr>
              <a:t>functions</a:t>
            </a:r>
            <a:endParaRPr sz="2109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5795E0-96EA-E648-93F4-4BD8FD475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7570" y="332628"/>
            <a:ext cx="7861233" cy="4744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708635" marR="3572" indent="-1700152">
              <a:lnSpc>
                <a:spcPts val="3726"/>
              </a:lnSpc>
              <a:tabLst>
                <a:tab pos="2675239" algn="l"/>
                <a:tab pos="3265024" algn="l"/>
              </a:tabLst>
            </a:pPr>
            <a:r>
              <a:rPr sz="3234" dirty="0"/>
              <a:t>Some</a:t>
            </a:r>
            <a:r>
              <a:rPr sz="3234" spc="11" dirty="0"/>
              <a:t> </a:t>
            </a:r>
            <a:r>
              <a:rPr sz="3234" spc="-4" dirty="0"/>
              <a:t>functions</a:t>
            </a:r>
            <a:r>
              <a:rPr lang="en-US" sz="3234" spc="-4" dirty="0"/>
              <a:t> </a:t>
            </a:r>
            <a:r>
              <a:rPr sz="3234" dirty="0"/>
              <a:t>that </a:t>
            </a:r>
            <a:r>
              <a:rPr sz="3234" spc="-25" dirty="0"/>
              <a:t>you </a:t>
            </a:r>
            <a:r>
              <a:rPr sz="3234" spc="-4" dirty="0"/>
              <a:t>might </a:t>
            </a:r>
            <a:r>
              <a:rPr lang="en-US" sz="3234" dirty="0"/>
              <a:t>wish to use</a:t>
            </a:r>
            <a:endParaRPr sz="3234" dirty="0"/>
          </a:p>
        </p:txBody>
      </p:sp>
      <p:sp>
        <p:nvSpPr>
          <p:cNvPr id="3" name="object 3"/>
          <p:cNvSpPr txBox="1"/>
          <p:nvPr/>
        </p:nvSpPr>
        <p:spPr>
          <a:xfrm>
            <a:off x="2198256" y="1139745"/>
            <a:ext cx="5764644" cy="273642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78147" rIns="0" bIns="0" rtlCol="0">
            <a:spAutoFit/>
          </a:bodyPr>
          <a:lstStyle/>
          <a:p>
            <a:pPr marL="349138" marR="425484">
              <a:lnSpc>
                <a:spcPct val="113900"/>
              </a:lnSpc>
              <a:spcBef>
                <a:spcPts val="1403"/>
              </a:spcBef>
              <a:tabLst>
                <a:tab pos="1635414" algn="l"/>
              </a:tabLst>
            </a:pPr>
            <a:r>
              <a:rPr sz="2109" spc="-4" dirty="0">
                <a:solidFill>
                  <a:srgbClr val="0433FF"/>
                </a:solidFill>
                <a:latin typeface="Courier New"/>
                <a:cs typeface="Courier New"/>
              </a:rPr>
              <a:t>sqrt()	</a:t>
            </a:r>
            <a:r>
              <a:rPr sz="2109" dirty="0">
                <a:latin typeface="Gill Sans MT"/>
                <a:cs typeface="Gill Sans MT"/>
              </a:rPr>
              <a:t>-</a:t>
            </a:r>
            <a:r>
              <a:rPr sz="2109" spc="-39" dirty="0">
                <a:latin typeface="Gill Sans MT"/>
                <a:cs typeface="Gill Sans MT"/>
              </a:rPr>
              <a:t> </a:t>
            </a:r>
            <a:r>
              <a:rPr sz="2109" spc="-7" dirty="0">
                <a:latin typeface="Gill Sans MT"/>
                <a:cs typeface="Gill Sans MT"/>
              </a:rPr>
              <a:t>Square</a:t>
            </a:r>
            <a:r>
              <a:rPr sz="2109" spc="-39" dirty="0">
                <a:latin typeface="Gill Sans MT"/>
                <a:cs typeface="Gill Sans MT"/>
              </a:rPr>
              <a:t> </a:t>
            </a:r>
            <a:r>
              <a:rPr sz="2109" spc="-14" dirty="0">
                <a:latin typeface="Gill Sans MT"/>
                <a:cs typeface="Gill Sans MT"/>
              </a:rPr>
              <a:t>root </a:t>
            </a:r>
            <a:endParaRPr lang="en-US" sz="2109" spc="-14" dirty="0">
              <a:latin typeface="Gill Sans MT"/>
              <a:cs typeface="Gill Sans MT"/>
            </a:endParaRPr>
          </a:p>
          <a:p>
            <a:pPr marL="349138" marR="425484">
              <a:lnSpc>
                <a:spcPct val="113900"/>
              </a:lnSpc>
              <a:spcBef>
                <a:spcPts val="1403"/>
              </a:spcBef>
              <a:tabLst>
                <a:tab pos="1635414" algn="l"/>
              </a:tabLst>
            </a:pPr>
            <a:r>
              <a:rPr sz="2109" dirty="0">
                <a:solidFill>
                  <a:srgbClr val="0433FF"/>
                </a:solidFill>
                <a:latin typeface="Courier New"/>
                <a:cs typeface="Courier New"/>
              </a:rPr>
              <a:t>round()	</a:t>
            </a:r>
            <a:r>
              <a:rPr sz="2109" dirty="0">
                <a:latin typeface="Gill Sans MT"/>
                <a:cs typeface="Gill Sans MT"/>
              </a:rPr>
              <a:t>- Round</a:t>
            </a:r>
            <a:r>
              <a:rPr sz="2109" spc="-53" dirty="0">
                <a:latin typeface="Gill Sans MT"/>
                <a:cs typeface="Gill Sans MT"/>
              </a:rPr>
              <a:t> </a:t>
            </a:r>
            <a:r>
              <a:rPr sz="2109" dirty="0">
                <a:latin typeface="Gill Sans MT"/>
                <a:cs typeface="Gill Sans MT"/>
              </a:rPr>
              <a:t>a</a:t>
            </a:r>
            <a:r>
              <a:rPr sz="2109" spc="-25" dirty="0">
                <a:latin typeface="Gill Sans MT"/>
                <a:cs typeface="Gill Sans MT"/>
              </a:rPr>
              <a:t> </a:t>
            </a:r>
            <a:r>
              <a:rPr sz="2109" spc="-4" dirty="0">
                <a:latin typeface="Gill Sans MT"/>
                <a:cs typeface="Gill Sans MT"/>
              </a:rPr>
              <a:t>number </a:t>
            </a:r>
            <a:endParaRPr lang="en-US" sz="2109" spc="-4" dirty="0">
              <a:latin typeface="Gill Sans MT"/>
              <a:cs typeface="Gill Sans MT"/>
            </a:endParaRPr>
          </a:p>
          <a:p>
            <a:pPr marL="349138" marR="425484">
              <a:lnSpc>
                <a:spcPct val="113900"/>
              </a:lnSpc>
              <a:spcBef>
                <a:spcPts val="1403"/>
              </a:spcBef>
              <a:tabLst>
                <a:tab pos="1635414" algn="l"/>
              </a:tabLst>
            </a:pPr>
            <a:r>
              <a:rPr sz="2109" spc="-4" dirty="0">
                <a:solidFill>
                  <a:srgbClr val="0433FF"/>
                </a:solidFill>
                <a:latin typeface="Courier New"/>
                <a:cs typeface="Courier New"/>
              </a:rPr>
              <a:t>log()	</a:t>
            </a:r>
            <a:r>
              <a:rPr sz="2109" dirty="0">
                <a:latin typeface="Gill Sans MT"/>
                <a:cs typeface="Gill Sans MT"/>
              </a:rPr>
              <a:t>-</a:t>
            </a:r>
            <a:r>
              <a:rPr sz="2109" spc="-49" dirty="0">
                <a:latin typeface="Gill Sans MT"/>
                <a:cs typeface="Gill Sans MT"/>
              </a:rPr>
              <a:t> </a:t>
            </a:r>
            <a:r>
              <a:rPr sz="2109" spc="-4" dirty="0">
                <a:latin typeface="Gill Sans MT"/>
                <a:cs typeface="Gill Sans MT"/>
              </a:rPr>
              <a:t>Logarithm </a:t>
            </a:r>
            <a:r>
              <a:rPr sz="2109" dirty="0">
                <a:latin typeface="Gill Sans MT"/>
                <a:cs typeface="Gill Sans MT"/>
              </a:rPr>
              <a:t> </a:t>
            </a:r>
            <a:endParaRPr lang="en-US" sz="2109" dirty="0">
              <a:latin typeface="Gill Sans MT"/>
              <a:cs typeface="Gill Sans MT"/>
            </a:endParaRPr>
          </a:p>
          <a:p>
            <a:pPr marL="349138" marR="425484">
              <a:lnSpc>
                <a:spcPct val="113900"/>
              </a:lnSpc>
              <a:spcBef>
                <a:spcPts val="1403"/>
              </a:spcBef>
              <a:tabLst>
                <a:tab pos="1635414" algn="l"/>
              </a:tabLst>
            </a:pPr>
            <a:r>
              <a:rPr sz="2109" spc="-4" dirty="0">
                <a:solidFill>
                  <a:srgbClr val="0433FF"/>
                </a:solidFill>
                <a:latin typeface="Courier New"/>
                <a:cs typeface="Courier New"/>
              </a:rPr>
              <a:t>exp()	</a:t>
            </a:r>
            <a:r>
              <a:rPr sz="2109" dirty="0">
                <a:latin typeface="Gill Sans MT"/>
                <a:cs typeface="Gill Sans MT"/>
              </a:rPr>
              <a:t>-</a:t>
            </a:r>
            <a:r>
              <a:rPr sz="2109" spc="-32" dirty="0">
                <a:latin typeface="Gill Sans MT"/>
                <a:cs typeface="Gill Sans MT"/>
              </a:rPr>
              <a:t> </a:t>
            </a:r>
            <a:r>
              <a:rPr sz="2109" spc="-4" dirty="0">
                <a:latin typeface="Gill Sans MT"/>
                <a:cs typeface="Gill Sans MT"/>
              </a:rPr>
              <a:t>Exponentiation </a:t>
            </a:r>
            <a:endParaRPr lang="en-US" sz="2109" spc="-4" dirty="0">
              <a:latin typeface="Gill Sans MT"/>
              <a:cs typeface="Gill Sans MT"/>
            </a:endParaRPr>
          </a:p>
          <a:p>
            <a:pPr marL="349138" marR="425484">
              <a:lnSpc>
                <a:spcPct val="113900"/>
              </a:lnSpc>
              <a:spcBef>
                <a:spcPts val="1403"/>
              </a:spcBef>
              <a:tabLst>
                <a:tab pos="1635414" algn="l"/>
              </a:tabLst>
            </a:pPr>
            <a:r>
              <a:rPr sz="2109" spc="-4" dirty="0">
                <a:solidFill>
                  <a:srgbClr val="0433FF"/>
                </a:solidFill>
                <a:latin typeface="Courier New"/>
                <a:cs typeface="Courier New"/>
              </a:rPr>
              <a:t>abs()	</a:t>
            </a:r>
            <a:r>
              <a:rPr sz="2109" dirty="0">
                <a:latin typeface="Gill Sans MT"/>
                <a:cs typeface="Gill Sans MT"/>
              </a:rPr>
              <a:t>- </a:t>
            </a:r>
            <a:r>
              <a:rPr sz="2109" spc="-4" dirty="0">
                <a:latin typeface="Gill Sans MT"/>
                <a:cs typeface="Gill Sans MT"/>
              </a:rPr>
              <a:t>Absolute</a:t>
            </a:r>
            <a:r>
              <a:rPr sz="2109" spc="-250" dirty="0">
                <a:latin typeface="Gill Sans MT"/>
                <a:cs typeface="Gill Sans MT"/>
              </a:rPr>
              <a:t> </a:t>
            </a:r>
            <a:r>
              <a:rPr sz="2109" spc="-4" dirty="0">
                <a:latin typeface="Gill Sans MT"/>
                <a:cs typeface="Gill Sans MT"/>
              </a:rPr>
              <a:t>value</a:t>
            </a:r>
            <a:endParaRPr lang="en-US" sz="2109" spc="-4" dirty="0">
              <a:latin typeface="Gill Sans MT"/>
              <a:cs typeface="Gill Sans M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76D41A-586D-E948-AFA6-F552DA486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Outline for Today’s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578C5-489D-4014-935A-653A5DAEE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4043" y="1315155"/>
            <a:ext cx="10659367" cy="4929150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3200" dirty="0"/>
              <a:t>Basic principles of statistics </a:t>
            </a:r>
          </a:p>
          <a:p>
            <a:r>
              <a:rPr lang="en-US" sz="3200" dirty="0"/>
              <a:t>Emphasize the importance of learning statistics</a:t>
            </a:r>
          </a:p>
          <a:p>
            <a:r>
              <a:rPr lang="en-US" sz="3200" dirty="0"/>
              <a:t>Introduction to R and RStudio </a:t>
            </a:r>
          </a:p>
          <a:p>
            <a:pPr lvl="1"/>
            <a:r>
              <a:rPr lang="en-US" sz="3200" dirty="0"/>
              <a:t>Saving scripts</a:t>
            </a:r>
          </a:p>
          <a:p>
            <a:pPr lvl="1"/>
            <a:r>
              <a:rPr lang="en-US" sz="3200" dirty="0"/>
              <a:t>Basic Commands </a:t>
            </a:r>
          </a:p>
          <a:p>
            <a:pPr lvl="1"/>
            <a:r>
              <a:rPr lang="en-US" sz="3200" dirty="0"/>
              <a:t>Working with and saving variables</a:t>
            </a:r>
          </a:p>
          <a:p>
            <a:pPr lvl="1"/>
            <a:r>
              <a:rPr lang="en-US" sz="3200" dirty="0"/>
              <a:t>Data frames </a:t>
            </a:r>
          </a:p>
          <a:p>
            <a:pPr lvl="1"/>
            <a:r>
              <a:rPr lang="en-US" sz="3200" dirty="0"/>
              <a:t>The R Environment </a:t>
            </a:r>
          </a:p>
          <a:p>
            <a:pPr lvl="1"/>
            <a:endParaRPr lang="en-US" sz="3200" dirty="0"/>
          </a:p>
          <a:p>
            <a:endParaRPr lang="en-US" sz="3200" i="0" dirty="0">
              <a:latin typeface="+mj-lt"/>
            </a:endParaRPr>
          </a:p>
          <a:p>
            <a:pPr lvl="1">
              <a:lnSpc>
                <a:spcPct val="80000"/>
              </a:lnSpc>
              <a:spcAft>
                <a:spcPts val="0"/>
              </a:spcAft>
            </a:pPr>
            <a:endParaRPr lang="en-US" sz="2800" i="0" dirty="0">
              <a:latin typeface="+mj-lt"/>
            </a:endParaRPr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28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561401F4-C2DE-A64D-898A-79EAAD068FBF}"/>
              </a:ext>
            </a:extLst>
          </p:cNvPr>
          <p:cNvSpPr/>
          <p:nvPr/>
        </p:nvSpPr>
        <p:spPr>
          <a:xfrm>
            <a:off x="1060704" y="2511553"/>
            <a:ext cx="9558528" cy="3587934"/>
          </a:xfrm>
          <a:custGeom>
            <a:avLst/>
            <a:gdLst/>
            <a:ahLst/>
            <a:cxnLst/>
            <a:rect l="l" t="t" r="r" b="b"/>
            <a:pathLst>
              <a:path w="8191500" h="5651500">
                <a:moveTo>
                  <a:pt x="0" y="0"/>
                </a:moveTo>
                <a:lnTo>
                  <a:pt x="8191500" y="0"/>
                </a:lnTo>
                <a:lnTo>
                  <a:pt x="8191500" y="5651500"/>
                </a:lnTo>
                <a:lnTo>
                  <a:pt x="0" y="56515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3104B14-79DC-F84A-AB97-CCFFE87CF905}"/>
              </a:ext>
            </a:extLst>
          </p:cNvPr>
          <p:cNvSpPr txBox="1"/>
          <p:nvPr/>
        </p:nvSpPr>
        <p:spPr>
          <a:xfrm>
            <a:off x="1370967" y="6244305"/>
            <a:ext cx="7837492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3958"/>
              </a:lnSpc>
              <a:tabLst>
                <a:tab pos="2246183" algn="l"/>
                <a:tab pos="2981070" algn="l"/>
                <a:tab pos="3662381" algn="l"/>
              </a:tabLst>
            </a:pPr>
            <a:r>
              <a:rPr lang="en-US" sz="3375" spc="-25" dirty="0">
                <a:latin typeface="Gill Sans MT"/>
                <a:cs typeface="Gill Sans MT"/>
              </a:rPr>
              <a:t>Key focus of today!</a:t>
            </a:r>
          </a:p>
        </p:txBody>
      </p:sp>
    </p:spTree>
    <p:extLst>
      <p:ext uri="{BB962C8B-B14F-4D97-AF65-F5344CB8AC3E}">
        <p14:creationId xmlns:p14="http://schemas.microsoft.com/office/powerpoint/2010/main" val="3696853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6053" y="348258"/>
            <a:ext cx="7133057" cy="49770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1722922" algn="l"/>
                <a:tab pos="2564962" algn="l"/>
              </a:tabLst>
            </a:pPr>
            <a:r>
              <a:rPr sz="3234" spc="-4" dirty="0"/>
              <a:t>Functions	with	</a:t>
            </a:r>
            <a:r>
              <a:rPr sz="3234" spc="-7" dirty="0"/>
              <a:t>multiple</a:t>
            </a:r>
            <a:r>
              <a:rPr sz="3234" spc="-60" dirty="0"/>
              <a:t> </a:t>
            </a:r>
            <a:r>
              <a:rPr sz="3234" dirty="0"/>
              <a:t>arguments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50286" y="1781473"/>
            <a:ext cx="5827067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658" indent="-160729">
              <a:lnSpc>
                <a:spcPts val="2496"/>
              </a:lnSpc>
              <a:buChar char="-"/>
              <a:tabLst>
                <a:tab pos="170104" algn="l"/>
              </a:tabLst>
            </a:pPr>
            <a:r>
              <a:rPr sz="2109" spc="-11" dirty="0">
                <a:latin typeface="Gill Sans MT"/>
                <a:cs typeface="Gill Sans MT"/>
              </a:rPr>
              <a:t>Many </a:t>
            </a:r>
            <a:r>
              <a:rPr sz="2109" spc="-4" dirty="0">
                <a:latin typeface="Gill Sans MT"/>
                <a:cs typeface="Gill Sans MT"/>
              </a:rPr>
              <a:t>functions </a:t>
            </a:r>
            <a:r>
              <a:rPr sz="2109" dirty="0">
                <a:latin typeface="Gill Sans MT"/>
                <a:cs typeface="Gill Sans MT"/>
              </a:rPr>
              <a:t>can </a:t>
            </a:r>
            <a:r>
              <a:rPr sz="2109" spc="-11" dirty="0">
                <a:latin typeface="Gill Sans MT"/>
                <a:cs typeface="Gill Sans MT"/>
              </a:rPr>
              <a:t>“take” more </a:t>
            </a:r>
            <a:r>
              <a:rPr sz="2109" dirty="0">
                <a:latin typeface="Gill Sans MT"/>
                <a:cs typeface="Gill Sans MT"/>
              </a:rPr>
              <a:t>than one</a:t>
            </a:r>
            <a:r>
              <a:rPr sz="2109" spc="-229" dirty="0">
                <a:latin typeface="Gill Sans MT"/>
                <a:cs typeface="Gill Sans MT"/>
              </a:rPr>
              <a:t> </a:t>
            </a:r>
            <a:r>
              <a:rPr sz="2109" dirty="0">
                <a:latin typeface="Gill Sans MT"/>
                <a:cs typeface="Gill Sans MT"/>
              </a:rPr>
              <a:t>argument;</a:t>
            </a:r>
          </a:p>
          <a:p>
            <a:pPr marL="169658" indent="-160729">
              <a:lnSpc>
                <a:spcPts val="2496"/>
              </a:lnSpc>
              <a:buChar char="-"/>
              <a:tabLst>
                <a:tab pos="170104" algn="l"/>
              </a:tabLst>
            </a:pPr>
            <a:r>
              <a:rPr sz="2109" dirty="0">
                <a:latin typeface="Gill Sans MT"/>
                <a:cs typeface="Gill Sans MT"/>
              </a:rPr>
              <a:t>Separate the arguments </a:t>
            </a:r>
            <a:r>
              <a:rPr sz="2109" spc="-4" dirty="0">
                <a:latin typeface="Gill Sans MT"/>
                <a:cs typeface="Gill Sans MT"/>
              </a:rPr>
              <a:t>with</a:t>
            </a:r>
            <a:r>
              <a:rPr sz="2109" spc="-63" dirty="0">
                <a:latin typeface="Gill Sans MT"/>
                <a:cs typeface="Gill Sans MT"/>
              </a:rPr>
              <a:t> </a:t>
            </a:r>
            <a:r>
              <a:rPr sz="2109" dirty="0">
                <a:latin typeface="Gill Sans MT"/>
                <a:cs typeface="Gill Sans MT"/>
              </a:rPr>
              <a:t>commas.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96336C-82CF-9246-8B86-2D4EEE28C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350286" y="1781473"/>
            <a:ext cx="5827067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658" indent="-160729">
              <a:lnSpc>
                <a:spcPts val="2496"/>
              </a:lnSpc>
              <a:buChar char="-"/>
              <a:tabLst>
                <a:tab pos="170104" algn="l"/>
              </a:tabLst>
            </a:pPr>
            <a:r>
              <a:rPr sz="2109" spc="-11" dirty="0">
                <a:latin typeface="Gill Sans MT"/>
                <a:cs typeface="Gill Sans MT"/>
              </a:rPr>
              <a:t>Many </a:t>
            </a:r>
            <a:r>
              <a:rPr sz="2109" spc="-4" dirty="0">
                <a:latin typeface="Gill Sans MT"/>
                <a:cs typeface="Gill Sans MT"/>
              </a:rPr>
              <a:t>functions </a:t>
            </a:r>
            <a:r>
              <a:rPr sz="2109" dirty="0">
                <a:latin typeface="Gill Sans MT"/>
                <a:cs typeface="Gill Sans MT"/>
              </a:rPr>
              <a:t>can </a:t>
            </a:r>
            <a:r>
              <a:rPr sz="2109" spc="-11" dirty="0">
                <a:latin typeface="Gill Sans MT"/>
                <a:cs typeface="Gill Sans MT"/>
              </a:rPr>
              <a:t>“take” more </a:t>
            </a:r>
            <a:r>
              <a:rPr sz="2109" dirty="0">
                <a:latin typeface="Gill Sans MT"/>
                <a:cs typeface="Gill Sans MT"/>
              </a:rPr>
              <a:t>than one</a:t>
            </a:r>
            <a:r>
              <a:rPr sz="2109" spc="-229" dirty="0">
                <a:latin typeface="Gill Sans MT"/>
                <a:cs typeface="Gill Sans MT"/>
              </a:rPr>
              <a:t> </a:t>
            </a:r>
            <a:r>
              <a:rPr sz="2109" dirty="0">
                <a:latin typeface="Gill Sans MT"/>
                <a:cs typeface="Gill Sans MT"/>
              </a:rPr>
              <a:t>argument;</a:t>
            </a:r>
          </a:p>
          <a:p>
            <a:pPr marL="169658" indent="-160729">
              <a:lnSpc>
                <a:spcPts val="2496"/>
              </a:lnSpc>
              <a:buChar char="-"/>
              <a:tabLst>
                <a:tab pos="170104" algn="l"/>
              </a:tabLst>
            </a:pPr>
            <a:r>
              <a:rPr sz="2109" dirty="0">
                <a:latin typeface="Gill Sans MT"/>
                <a:cs typeface="Gill Sans MT"/>
              </a:rPr>
              <a:t>Separate the arguments </a:t>
            </a:r>
            <a:r>
              <a:rPr sz="2109" spc="-4" dirty="0">
                <a:latin typeface="Gill Sans MT"/>
                <a:cs typeface="Gill Sans MT"/>
              </a:rPr>
              <a:t>with</a:t>
            </a:r>
            <a:r>
              <a:rPr sz="2109" spc="-63" dirty="0">
                <a:latin typeface="Gill Sans MT"/>
                <a:cs typeface="Gill Sans MT"/>
              </a:rPr>
              <a:t> </a:t>
            </a:r>
            <a:r>
              <a:rPr sz="2109" dirty="0">
                <a:latin typeface="Gill Sans MT"/>
                <a:cs typeface="Gill Sans MT"/>
              </a:rPr>
              <a:t>commas.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72670" y="4479014"/>
            <a:ext cx="1304181" cy="3245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330387" algn="l"/>
              </a:tabLst>
            </a:pPr>
            <a:r>
              <a:rPr sz="2109" dirty="0">
                <a:latin typeface="Courier New"/>
                <a:cs typeface="Courier New"/>
              </a:rPr>
              <a:t>&gt;	</a:t>
            </a:r>
            <a:r>
              <a:rPr sz="2109" spc="-4" dirty="0">
                <a:solidFill>
                  <a:srgbClr val="0433FF"/>
                </a:solidFill>
                <a:latin typeface="Courier New"/>
                <a:cs typeface="Courier New"/>
              </a:rPr>
              <a:t>round(</a:t>
            </a:r>
            <a:endParaRPr sz="2109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19520" y="4479014"/>
            <a:ext cx="1786384" cy="3245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1616216" algn="l"/>
              </a:tabLst>
            </a:pPr>
            <a:r>
              <a:rPr sz="2109" spc="-4" dirty="0">
                <a:solidFill>
                  <a:srgbClr val="0433FF"/>
                </a:solidFill>
                <a:latin typeface="Courier New"/>
                <a:cs typeface="Courier New"/>
              </a:rPr>
              <a:t>3.1415</a:t>
            </a:r>
            <a:r>
              <a:rPr sz="2109" dirty="0">
                <a:solidFill>
                  <a:srgbClr val="0433FF"/>
                </a:solidFill>
                <a:latin typeface="Courier New"/>
                <a:cs typeface="Courier New"/>
              </a:rPr>
              <a:t>, 2	)</a:t>
            </a:r>
            <a:endParaRPr sz="2109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72670" y="4854062"/>
            <a:ext cx="1304181" cy="3245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109" spc="-4" dirty="0">
                <a:latin typeface="Courier New"/>
                <a:cs typeface="Courier New"/>
              </a:rPr>
              <a:t>[1]</a:t>
            </a:r>
            <a:r>
              <a:rPr sz="2109" spc="-67" dirty="0">
                <a:latin typeface="Courier New"/>
                <a:cs typeface="Courier New"/>
              </a:rPr>
              <a:t> </a:t>
            </a:r>
            <a:r>
              <a:rPr sz="2109" dirty="0">
                <a:latin typeface="Courier New"/>
                <a:cs typeface="Courier New"/>
              </a:rPr>
              <a:t>3.14</a:t>
            </a:r>
            <a:endParaRPr sz="2109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88406" y="2911079"/>
            <a:ext cx="2711946" cy="9618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 indent="-6251" algn="ctr">
              <a:lnSpc>
                <a:spcPts val="2461"/>
              </a:lnSpc>
            </a:pP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Argument </a:t>
            </a:r>
            <a:r>
              <a:rPr sz="2109" spc="18" dirty="0">
                <a:solidFill>
                  <a:srgbClr val="990100"/>
                </a:solidFill>
                <a:latin typeface="Gill Sans MT"/>
                <a:cs typeface="Gill Sans MT"/>
              </a:rPr>
              <a:t>#1:</a:t>
            </a:r>
            <a:r>
              <a:rPr lang="en-US" sz="2109" spc="18" dirty="0">
                <a:solidFill>
                  <a:srgbClr val="990100"/>
                </a:solidFill>
                <a:latin typeface="Gill Sans MT"/>
                <a:cs typeface="Gill Sans MT"/>
              </a:rPr>
              <a:t>    </a:t>
            </a:r>
            <a:r>
              <a:rPr sz="2109" spc="18" dirty="0">
                <a:solidFill>
                  <a:srgbClr val="990100"/>
                </a:solidFill>
                <a:latin typeface="Gill Sans MT"/>
                <a:cs typeface="Gill Sans MT"/>
              </a:rPr>
              <a:t>The 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number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that needs</a:t>
            </a:r>
            <a:r>
              <a:rPr sz="2109" spc="-53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to</a:t>
            </a:r>
            <a:r>
              <a:rPr sz="2109" spc="-18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be  </a:t>
            </a:r>
            <a:r>
              <a:rPr sz="2109" spc="-11" dirty="0">
                <a:solidFill>
                  <a:srgbClr val="990100"/>
                </a:solidFill>
                <a:latin typeface="Gill Sans MT"/>
                <a:cs typeface="Gill Sans MT"/>
              </a:rPr>
              <a:t>rounded</a:t>
            </a:r>
            <a:endParaRPr sz="2109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36821" y="2942333"/>
            <a:ext cx="2754809" cy="9618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542" marR="3572" indent="-258059">
              <a:lnSpc>
                <a:spcPts val="2461"/>
              </a:lnSpc>
            </a:pP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Argument #2:</a:t>
            </a:r>
            <a:r>
              <a:rPr lang="en-US" sz="2109" dirty="0">
                <a:solidFill>
                  <a:srgbClr val="990100"/>
                </a:solidFill>
                <a:latin typeface="Gill Sans MT"/>
                <a:cs typeface="Gill Sans MT"/>
              </a:rPr>
              <a:t>  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109" spc="-7" dirty="0">
                <a:solidFill>
                  <a:srgbClr val="990100"/>
                </a:solidFill>
                <a:latin typeface="Gill Sans MT"/>
                <a:cs typeface="Gill Sans MT"/>
              </a:rPr>
              <a:t>How</a:t>
            </a:r>
            <a:r>
              <a:rPr sz="2109" spc="-292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109" spc="-11" dirty="0">
                <a:solidFill>
                  <a:srgbClr val="990100"/>
                </a:solidFill>
                <a:latin typeface="Gill Sans MT"/>
                <a:cs typeface="Gill Sans MT"/>
              </a:rPr>
              <a:t>many 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digits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to </a:t>
            </a:r>
            <a:r>
              <a:rPr sz="2109" spc="-11" dirty="0">
                <a:solidFill>
                  <a:srgbClr val="990100"/>
                </a:solidFill>
                <a:latin typeface="Gill Sans MT"/>
                <a:cs typeface="Gill Sans MT"/>
              </a:rPr>
              <a:t>round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it</a:t>
            </a:r>
            <a:r>
              <a:rPr sz="2109" spc="-42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to?</a:t>
            </a:r>
          </a:p>
        </p:txBody>
      </p:sp>
      <p:sp>
        <p:nvSpPr>
          <p:cNvPr id="9" name="object 9"/>
          <p:cNvSpPr/>
          <p:nvPr/>
        </p:nvSpPr>
        <p:spPr>
          <a:xfrm>
            <a:off x="4970860" y="3812843"/>
            <a:ext cx="959495" cy="621060"/>
          </a:xfrm>
          <a:custGeom>
            <a:avLst/>
            <a:gdLst/>
            <a:ahLst/>
            <a:cxnLst/>
            <a:rect l="l" t="t" r="r" b="b"/>
            <a:pathLst>
              <a:path w="1364614" h="883285">
                <a:moveTo>
                  <a:pt x="1364018" y="883056"/>
                </a:moveTo>
                <a:lnTo>
                  <a:pt x="1348028" y="872705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0"/>
          <p:cNvSpPr/>
          <p:nvPr/>
        </p:nvSpPr>
        <p:spPr>
          <a:xfrm>
            <a:off x="5861926" y="4360973"/>
            <a:ext cx="131266" cy="113854"/>
          </a:xfrm>
          <a:custGeom>
            <a:avLst/>
            <a:gdLst/>
            <a:ahLst/>
            <a:cxnLst/>
            <a:rect l="l" t="t" r="r" b="b"/>
            <a:pathLst>
              <a:path w="186689" h="161925">
                <a:moveTo>
                  <a:pt x="91097" y="0"/>
                </a:moveTo>
                <a:lnTo>
                  <a:pt x="80733" y="93141"/>
                </a:lnTo>
                <a:lnTo>
                  <a:pt x="0" y="140728"/>
                </a:lnTo>
                <a:lnTo>
                  <a:pt x="186270" y="161467"/>
                </a:lnTo>
                <a:lnTo>
                  <a:pt x="910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1"/>
          <p:cNvSpPr/>
          <p:nvPr/>
        </p:nvSpPr>
        <p:spPr>
          <a:xfrm>
            <a:off x="7142024" y="3786919"/>
            <a:ext cx="1339" cy="523280"/>
          </a:xfrm>
          <a:custGeom>
            <a:avLst/>
            <a:gdLst/>
            <a:ahLst/>
            <a:cxnLst/>
            <a:rect l="l" t="t" r="r" b="b"/>
            <a:pathLst>
              <a:path w="1904" h="744220">
                <a:moveTo>
                  <a:pt x="895" y="0"/>
                </a:moveTo>
                <a:lnTo>
                  <a:pt x="895" y="74378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2"/>
          <p:cNvSpPr/>
          <p:nvPr/>
        </p:nvSpPr>
        <p:spPr>
          <a:xfrm>
            <a:off x="7083194" y="4266891"/>
            <a:ext cx="117872" cy="118318"/>
          </a:xfrm>
          <a:custGeom>
            <a:avLst/>
            <a:gdLst/>
            <a:ahLst/>
            <a:cxnLst/>
            <a:rect l="l" t="t" r="r" b="b"/>
            <a:pathLst>
              <a:path w="167640" h="168275">
                <a:moveTo>
                  <a:pt x="0" y="0"/>
                </a:moveTo>
                <a:lnTo>
                  <a:pt x="83413" y="167843"/>
                </a:lnTo>
                <a:lnTo>
                  <a:pt x="146655" y="42113"/>
                </a:lnTo>
                <a:lnTo>
                  <a:pt x="83718" y="42113"/>
                </a:lnTo>
                <a:lnTo>
                  <a:pt x="0" y="0"/>
                </a:lnTo>
                <a:close/>
              </a:path>
              <a:path w="167640" h="168275">
                <a:moveTo>
                  <a:pt x="167639" y="393"/>
                </a:moveTo>
                <a:lnTo>
                  <a:pt x="83718" y="42113"/>
                </a:lnTo>
                <a:lnTo>
                  <a:pt x="146655" y="42113"/>
                </a:lnTo>
                <a:lnTo>
                  <a:pt x="167639" y="3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3"/>
          <p:cNvSpPr/>
          <p:nvPr/>
        </p:nvSpPr>
        <p:spPr>
          <a:xfrm>
            <a:off x="3935015" y="4170164"/>
            <a:ext cx="3866555" cy="1187648"/>
          </a:xfrm>
          <a:custGeom>
            <a:avLst/>
            <a:gdLst/>
            <a:ahLst/>
            <a:cxnLst/>
            <a:rect l="l" t="t" r="r" b="b"/>
            <a:pathLst>
              <a:path w="5499100" h="1689100">
                <a:moveTo>
                  <a:pt x="0" y="0"/>
                </a:moveTo>
                <a:lnTo>
                  <a:pt x="5499100" y="0"/>
                </a:lnTo>
                <a:lnTo>
                  <a:pt x="5499100" y="1689100"/>
                </a:lnTo>
                <a:lnTo>
                  <a:pt x="0" y="16891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A2A04B-F8A6-E242-B42F-D43046593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19" name="object 2">
            <a:extLst>
              <a:ext uri="{FF2B5EF4-FFF2-40B4-BE49-F238E27FC236}">
                <a16:creationId xmlns:a16="http://schemas.microsoft.com/office/drawing/2014/main" id="{D8E9D783-29AC-0B40-AF6B-40FA1EC3F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6053" y="348258"/>
            <a:ext cx="7133057" cy="49770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1722922" algn="l"/>
                <a:tab pos="2564962" algn="l"/>
              </a:tabLst>
            </a:pPr>
            <a:r>
              <a:rPr sz="3234" spc="-4" dirty="0"/>
              <a:t>Functions	with	</a:t>
            </a:r>
            <a:r>
              <a:rPr sz="3234" spc="-7" dirty="0"/>
              <a:t>multiple</a:t>
            </a:r>
            <a:r>
              <a:rPr sz="3234" spc="-60" dirty="0"/>
              <a:t> </a:t>
            </a:r>
            <a:r>
              <a:rPr sz="3234" dirty="0"/>
              <a:t>arguments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305264" y="1821657"/>
            <a:ext cx="5438625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658" indent="-160729">
              <a:lnSpc>
                <a:spcPts val="2496"/>
              </a:lnSpc>
              <a:buChar char="-"/>
              <a:tabLst>
                <a:tab pos="170104" algn="l"/>
              </a:tabLst>
            </a:pPr>
            <a:r>
              <a:rPr sz="2109" dirty="0">
                <a:latin typeface="Gill Sans MT"/>
                <a:cs typeface="Gill Sans MT"/>
              </a:rPr>
              <a:t>Most of the </a:t>
            </a:r>
            <a:r>
              <a:rPr sz="2109" spc="7" dirty="0">
                <a:latin typeface="Gill Sans MT"/>
                <a:cs typeface="Gill Sans MT"/>
              </a:rPr>
              <a:t>time,</a:t>
            </a:r>
            <a:r>
              <a:rPr lang="en-US" sz="2109" spc="7" dirty="0">
                <a:latin typeface="Gill Sans MT"/>
                <a:cs typeface="Gill Sans MT"/>
              </a:rPr>
              <a:t> </a:t>
            </a:r>
            <a:r>
              <a:rPr sz="2109" spc="-443" dirty="0">
                <a:latin typeface="Gill Sans MT"/>
                <a:cs typeface="Gill Sans MT"/>
              </a:rPr>
              <a:t> </a:t>
            </a:r>
            <a:r>
              <a:rPr sz="2109" dirty="0">
                <a:latin typeface="Gill Sans MT"/>
                <a:cs typeface="Gill Sans MT"/>
              </a:rPr>
              <a:t>the arguments </a:t>
            </a:r>
            <a:r>
              <a:rPr sz="2109" spc="-32" dirty="0">
                <a:latin typeface="Gill Sans MT"/>
                <a:cs typeface="Gill Sans MT"/>
              </a:rPr>
              <a:t>have </a:t>
            </a:r>
            <a:r>
              <a:rPr sz="2109" spc="60" dirty="0">
                <a:latin typeface="Gill Sans MT"/>
                <a:cs typeface="Gill Sans MT"/>
              </a:rPr>
              <a:t>“</a:t>
            </a:r>
            <a:r>
              <a:rPr sz="2109" b="1" spc="60" dirty="0">
                <a:latin typeface="Gill Sans MT"/>
                <a:cs typeface="Gill Sans MT"/>
              </a:rPr>
              <a:t>names</a:t>
            </a:r>
            <a:r>
              <a:rPr sz="2109" spc="60" dirty="0">
                <a:latin typeface="Gill Sans MT"/>
                <a:cs typeface="Gill Sans MT"/>
              </a:rPr>
              <a:t>”,</a:t>
            </a:r>
            <a:endParaRPr sz="2109" dirty="0">
              <a:latin typeface="Gill Sans MT"/>
              <a:cs typeface="Gill Sans MT"/>
            </a:endParaRPr>
          </a:p>
          <a:p>
            <a:pPr marL="129476" indent="-120546">
              <a:lnSpc>
                <a:spcPts val="2496"/>
              </a:lnSpc>
              <a:buChar char="-"/>
              <a:tabLst>
                <a:tab pos="129922" algn="l"/>
              </a:tabLst>
            </a:pPr>
            <a:r>
              <a:rPr sz="2109" spc="-102" dirty="0">
                <a:latin typeface="Gill Sans MT"/>
                <a:cs typeface="Gill Sans MT"/>
              </a:rPr>
              <a:t>You </a:t>
            </a:r>
            <a:r>
              <a:rPr sz="2109" dirty="0">
                <a:latin typeface="Gill Sans MT"/>
                <a:cs typeface="Gill Sans MT"/>
              </a:rPr>
              <a:t>can use the names </a:t>
            </a:r>
            <a:r>
              <a:rPr sz="2109" spc="-4" dirty="0">
                <a:latin typeface="Gill Sans MT"/>
                <a:cs typeface="Gill Sans MT"/>
              </a:rPr>
              <a:t>when </a:t>
            </a:r>
            <a:r>
              <a:rPr sz="2109" dirty="0">
                <a:latin typeface="Gill Sans MT"/>
                <a:cs typeface="Gill Sans MT"/>
              </a:rPr>
              <a:t>typing</a:t>
            </a:r>
            <a:r>
              <a:rPr sz="2109" spc="46" dirty="0">
                <a:latin typeface="Gill Sans MT"/>
                <a:cs typeface="Gill Sans MT"/>
              </a:rPr>
              <a:t> </a:t>
            </a:r>
            <a:r>
              <a:rPr sz="2109" dirty="0">
                <a:latin typeface="Gill Sans MT"/>
                <a:cs typeface="Gill Sans MT"/>
              </a:rPr>
              <a:t>commands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C59B01-B040-A34A-9E38-08516BE6D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8E278875-5A38-C244-80E8-54C8EFE015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33429" y="348258"/>
            <a:ext cx="4603831" cy="49770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1953746" algn="l"/>
              </a:tabLst>
            </a:pPr>
            <a:r>
              <a:rPr sz="3234" dirty="0"/>
              <a:t>Arguments	</a:t>
            </a:r>
            <a:r>
              <a:rPr sz="3234" spc="-46" dirty="0"/>
              <a:t>have</a:t>
            </a:r>
            <a:r>
              <a:rPr sz="3234" spc="-74" dirty="0"/>
              <a:t> </a:t>
            </a:r>
            <a:r>
              <a:rPr sz="3234" dirty="0"/>
              <a:t>names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3429" y="348258"/>
            <a:ext cx="4603831" cy="49770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1953746" algn="l"/>
              </a:tabLst>
            </a:pPr>
            <a:r>
              <a:rPr sz="3234" dirty="0"/>
              <a:t>Arguments	</a:t>
            </a:r>
            <a:r>
              <a:rPr sz="3234" spc="-46" dirty="0"/>
              <a:t>have</a:t>
            </a:r>
            <a:r>
              <a:rPr sz="3234" spc="-74" dirty="0"/>
              <a:t> </a:t>
            </a:r>
            <a:r>
              <a:rPr sz="3234" dirty="0"/>
              <a:t>names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05264" y="1821657"/>
            <a:ext cx="5438625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658" indent="-160729">
              <a:lnSpc>
                <a:spcPts val="2496"/>
              </a:lnSpc>
              <a:buChar char="-"/>
              <a:tabLst>
                <a:tab pos="170104" algn="l"/>
              </a:tabLst>
            </a:pPr>
            <a:r>
              <a:rPr sz="2109" dirty="0">
                <a:latin typeface="Gill Sans MT"/>
                <a:cs typeface="Gill Sans MT"/>
              </a:rPr>
              <a:t>Most of the </a:t>
            </a:r>
            <a:r>
              <a:rPr sz="2109" spc="7" dirty="0">
                <a:latin typeface="Gill Sans MT"/>
                <a:cs typeface="Gill Sans MT"/>
              </a:rPr>
              <a:t>time,</a:t>
            </a:r>
            <a:r>
              <a:rPr lang="en-US" sz="2109" spc="7" dirty="0">
                <a:latin typeface="Gill Sans MT"/>
                <a:cs typeface="Gill Sans MT"/>
              </a:rPr>
              <a:t> </a:t>
            </a:r>
            <a:r>
              <a:rPr sz="2109" spc="-443" dirty="0">
                <a:latin typeface="Gill Sans MT"/>
                <a:cs typeface="Gill Sans MT"/>
              </a:rPr>
              <a:t> </a:t>
            </a:r>
            <a:r>
              <a:rPr sz="2109" dirty="0">
                <a:latin typeface="Gill Sans MT"/>
                <a:cs typeface="Gill Sans MT"/>
              </a:rPr>
              <a:t>the arguments </a:t>
            </a:r>
            <a:r>
              <a:rPr sz="2109" spc="-32" dirty="0">
                <a:latin typeface="Gill Sans MT"/>
                <a:cs typeface="Gill Sans MT"/>
              </a:rPr>
              <a:t>have </a:t>
            </a:r>
            <a:r>
              <a:rPr sz="2109" spc="60" dirty="0">
                <a:latin typeface="Gill Sans MT"/>
                <a:cs typeface="Gill Sans MT"/>
              </a:rPr>
              <a:t>“</a:t>
            </a:r>
            <a:r>
              <a:rPr sz="2109" b="1" spc="60" dirty="0">
                <a:latin typeface="Gill Sans MT"/>
                <a:cs typeface="Gill Sans MT"/>
              </a:rPr>
              <a:t>names</a:t>
            </a:r>
            <a:r>
              <a:rPr sz="2109" spc="60" dirty="0">
                <a:latin typeface="Gill Sans MT"/>
                <a:cs typeface="Gill Sans MT"/>
              </a:rPr>
              <a:t>”,</a:t>
            </a:r>
            <a:endParaRPr sz="2109" dirty="0">
              <a:latin typeface="Gill Sans MT"/>
              <a:cs typeface="Gill Sans MT"/>
            </a:endParaRPr>
          </a:p>
          <a:p>
            <a:pPr marL="129476" indent="-120546">
              <a:lnSpc>
                <a:spcPts val="2496"/>
              </a:lnSpc>
              <a:buChar char="-"/>
              <a:tabLst>
                <a:tab pos="129922" algn="l"/>
              </a:tabLst>
            </a:pPr>
            <a:r>
              <a:rPr sz="2109" spc="-102" dirty="0">
                <a:latin typeface="Gill Sans MT"/>
                <a:cs typeface="Gill Sans MT"/>
              </a:rPr>
              <a:t>You </a:t>
            </a:r>
            <a:r>
              <a:rPr sz="2109" dirty="0">
                <a:latin typeface="Gill Sans MT"/>
                <a:cs typeface="Gill Sans MT"/>
              </a:rPr>
              <a:t>can use the names </a:t>
            </a:r>
            <a:r>
              <a:rPr sz="2109" spc="-4" dirty="0">
                <a:latin typeface="Gill Sans MT"/>
                <a:cs typeface="Gill Sans MT"/>
              </a:rPr>
              <a:t>when </a:t>
            </a:r>
            <a:r>
              <a:rPr sz="2109" dirty="0">
                <a:latin typeface="Gill Sans MT"/>
                <a:cs typeface="Gill Sans MT"/>
              </a:rPr>
              <a:t>typing</a:t>
            </a:r>
            <a:r>
              <a:rPr sz="2109" spc="46" dirty="0">
                <a:latin typeface="Gill Sans MT"/>
                <a:cs typeface="Gill Sans MT"/>
              </a:rPr>
              <a:t> </a:t>
            </a:r>
            <a:r>
              <a:rPr sz="2109" dirty="0">
                <a:latin typeface="Gill Sans MT"/>
                <a:cs typeface="Gill Sans MT"/>
              </a:rPr>
              <a:t>commands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86579" y="4732484"/>
            <a:ext cx="1304181" cy="3245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330387" algn="l"/>
              </a:tabLst>
            </a:pPr>
            <a:r>
              <a:rPr sz="2109" dirty="0">
                <a:latin typeface="Courier New"/>
                <a:cs typeface="Courier New"/>
              </a:rPr>
              <a:t>&gt;	</a:t>
            </a:r>
            <a:r>
              <a:rPr sz="2109" spc="-4" dirty="0">
                <a:solidFill>
                  <a:srgbClr val="0433FF"/>
                </a:solidFill>
                <a:latin typeface="Courier New"/>
                <a:cs typeface="Courier New"/>
              </a:rPr>
              <a:t>round(</a:t>
            </a:r>
            <a:endParaRPr sz="2109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3429" y="4732484"/>
            <a:ext cx="1786384" cy="3245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330387" algn="l"/>
                <a:tab pos="651844" algn="l"/>
              </a:tabLst>
            </a:pPr>
            <a:r>
              <a:rPr sz="2109" dirty="0">
                <a:solidFill>
                  <a:srgbClr val="0433FF"/>
                </a:solidFill>
                <a:latin typeface="Courier New"/>
                <a:cs typeface="Courier New"/>
              </a:rPr>
              <a:t>x	=	</a:t>
            </a:r>
            <a:r>
              <a:rPr sz="2109" spc="-4" dirty="0">
                <a:solidFill>
                  <a:srgbClr val="0433FF"/>
                </a:solidFill>
                <a:latin typeface="Courier New"/>
                <a:cs typeface="Courier New"/>
              </a:rPr>
              <a:t>3.1415,</a:t>
            </a:r>
            <a:endParaRPr sz="2109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62563" y="4732484"/>
            <a:ext cx="1947118" cy="3245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1455487" algn="l"/>
                <a:tab pos="1776945" algn="l"/>
              </a:tabLst>
            </a:pPr>
            <a:r>
              <a:rPr sz="2109" spc="-4" dirty="0">
                <a:solidFill>
                  <a:srgbClr val="0433FF"/>
                </a:solidFill>
                <a:latin typeface="Courier New"/>
                <a:cs typeface="Courier New"/>
              </a:rPr>
              <a:t>digit</a:t>
            </a:r>
            <a:r>
              <a:rPr sz="2109" dirty="0">
                <a:solidFill>
                  <a:srgbClr val="0433FF"/>
                </a:solidFill>
                <a:latin typeface="Courier New"/>
                <a:cs typeface="Courier New"/>
              </a:rPr>
              <a:t>s =	2	)</a:t>
            </a:r>
            <a:endParaRPr sz="2109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86579" y="5107531"/>
            <a:ext cx="1304181" cy="3245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109" spc="-4" dirty="0">
                <a:latin typeface="Courier New"/>
                <a:cs typeface="Courier New"/>
              </a:rPr>
              <a:t>[1]</a:t>
            </a:r>
            <a:r>
              <a:rPr sz="2109" spc="-67" dirty="0">
                <a:latin typeface="Courier New"/>
                <a:cs typeface="Courier New"/>
              </a:rPr>
              <a:t> </a:t>
            </a:r>
            <a:r>
              <a:rPr sz="2109" dirty="0">
                <a:latin typeface="Courier New"/>
                <a:cs typeface="Courier New"/>
              </a:rPr>
              <a:t>3.14</a:t>
            </a:r>
            <a:endParaRPr sz="2109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93977" y="5750557"/>
            <a:ext cx="2982069" cy="9618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 indent="446" algn="ctr">
              <a:lnSpc>
                <a:spcPts val="1477"/>
              </a:lnSpc>
            </a:pPr>
            <a:r>
              <a:rPr sz="1266" dirty="0">
                <a:solidFill>
                  <a:srgbClr val="797979"/>
                </a:solidFill>
                <a:latin typeface="Gill Sans MT"/>
                <a:cs typeface="Gill Sans MT"/>
              </a:rPr>
              <a:t>(When </a:t>
            </a:r>
            <a:r>
              <a:rPr sz="1266" spc="-11" dirty="0">
                <a:solidFill>
                  <a:srgbClr val="797979"/>
                </a:solidFill>
                <a:latin typeface="Gill Sans MT"/>
                <a:cs typeface="Gill Sans MT"/>
              </a:rPr>
              <a:t>you </a:t>
            </a:r>
            <a:r>
              <a:rPr sz="1266" dirty="0">
                <a:solidFill>
                  <a:srgbClr val="797979"/>
                </a:solidFill>
                <a:latin typeface="Gill Sans MT"/>
                <a:cs typeface="Gill Sans MT"/>
              </a:rPr>
              <a:t>specify the names of the  arguments, R </a:t>
            </a:r>
            <a:r>
              <a:rPr sz="1266" spc="-11" dirty="0">
                <a:solidFill>
                  <a:srgbClr val="797979"/>
                </a:solidFill>
                <a:latin typeface="Gill Sans MT"/>
                <a:cs typeface="Gill Sans MT"/>
              </a:rPr>
              <a:t>doesn’t </a:t>
            </a:r>
            <a:r>
              <a:rPr sz="1266" spc="-7" dirty="0">
                <a:solidFill>
                  <a:srgbClr val="797979"/>
                </a:solidFill>
                <a:latin typeface="Gill Sans MT"/>
                <a:cs typeface="Gill Sans MT"/>
              </a:rPr>
              <a:t>care </a:t>
            </a:r>
            <a:r>
              <a:rPr sz="1266" dirty="0">
                <a:solidFill>
                  <a:srgbClr val="797979"/>
                </a:solidFill>
                <a:latin typeface="Gill Sans MT"/>
                <a:cs typeface="Gill Sans MT"/>
              </a:rPr>
              <a:t>what </a:t>
            </a:r>
            <a:r>
              <a:rPr sz="1266" spc="-7" dirty="0">
                <a:solidFill>
                  <a:srgbClr val="797979"/>
                </a:solidFill>
                <a:latin typeface="Gill Sans MT"/>
                <a:cs typeface="Gill Sans MT"/>
              </a:rPr>
              <a:t>order </a:t>
            </a:r>
            <a:r>
              <a:rPr sz="1266" spc="-11" dirty="0">
                <a:solidFill>
                  <a:srgbClr val="797979"/>
                </a:solidFill>
                <a:latin typeface="Gill Sans MT"/>
                <a:cs typeface="Gill Sans MT"/>
              </a:rPr>
              <a:t>you  </a:t>
            </a:r>
            <a:r>
              <a:rPr sz="1266" dirty="0">
                <a:solidFill>
                  <a:srgbClr val="797979"/>
                </a:solidFill>
                <a:latin typeface="Gill Sans MT"/>
                <a:cs typeface="Gill Sans MT"/>
              </a:rPr>
              <a:t>type them in...but if </a:t>
            </a:r>
            <a:r>
              <a:rPr sz="1266" spc="-11" dirty="0">
                <a:solidFill>
                  <a:srgbClr val="797979"/>
                </a:solidFill>
                <a:latin typeface="Gill Sans MT"/>
                <a:cs typeface="Gill Sans MT"/>
              </a:rPr>
              <a:t>you drop </a:t>
            </a:r>
            <a:r>
              <a:rPr sz="1266" dirty="0">
                <a:solidFill>
                  <a:srgbClr val="797979"/>
                </a:solidFill>
                <a:latin typeface="Gill Sans MT"/>
                <a:cs typeface="Gill Sans MT"/>
              </a:rPr>
              <a:t>the</a:t>
            </a:r>
            <a:r>
              <a:rPr sz="1266" spc="-32" dirty="0">
                <a:solidFill>
                  <a:srgbClr val="797979"/>
                </a:solidFill>
                <a:latin typeface="Gill Sans MT"/>
                <a:cs typeface="Gill Sans MT"/>
              </a:rPr>
              <a:t> </a:t>
            </a:r>
            <a:r>
              <a:rPr sz="1266" dirty="0">
                <a:solidFill>
                  <a:srgbClr val="797979"/>
                </a:solidFill>
                <a:latin typeface="Gill Sans MT"/>
                <a:cs typeface="Gill Sans MT"/>
              </a:rPr>
              <a:t>names,</a:t>
            </a:r>
            <a:r>
              <a:rPr sz="1266" spc="-137" dirty="0">
                <a:solidFill>
                  <a:srgbClr val="797979"/>
                </a:solidFill>
                <a:latin typeface="Gill Sans MT"/>
                <a:cs typeface="Gill Sans MT"/>
              </a:rPr>
              <a:t> </a:t>
            </a:r>
            <a:r>
              <a:rPr sz="1266" dirty="0">
                <a:solidFill>
                  <a:srgbClr val="797979"/>
                </a:solidFill>
                <a:latin typeface="Gill Sans MT"/>
                <a:cs typeface="Gill Sans MT"/>
              </a:rPr>
              <a:t>then  </a:t>
            </a:r>
            <a:r>
              <a:rPr sz="1266" spc="-11" dirty="0">
                <a:solidFill>
                  <a:srgbClr val="797979"/>
                </a:solidFill>
                <a:latin typeface="Gill Sans MT"/>
                <a:cs typeface="Gill Sans MT"/>
              </a:rPr>
              <a:t>you </a:t>
            </a:r>
            <a:r>
              <a:rPr sz="1266" spc="-4" dirty="0">
                <a:solidFill>
                  <a:srgbClr val="797979"/>
                </a:solidFill>
                <a:latin typeface="Gill Sans MT"/>
                <a:cs typeface="Gill Sans MT"/>
              </a:rPr>
              <a:t>must </a:t>
            </a:r>
            <a:r>
              <a:rPr sz="1266" spc="-11" dirty="0">
                <a:solidFill>
                  <a:srgbClr val="797979"/>
                </a:solidFill>
                <a:latin typeface="Gill Sans MT"/>
                <a:cs typeface="Gill Sans MT"/>
              </a:rPr>
              <a:t>make </a:t>
            </a:r>
            <a:r>
              <a:rPr sz="1266" spc="-7" dirty="0">
                <a:solidFill>
                  <a:srgbClr val="797979"/>
                </a:solidFill>
                <a:latin typeface="Gill Sans MT"/>
                <a:cs typeface="Gill Sans MT"/>
              </a:rPr>
              <a:t>sure </a:t>
            </a:r>
            <a:r>
              <a:rPr sz="1266" spc="-11" dirty="0">
                <a:solidFill>
                  <a:srgbClr val="797979"/>
                </a:solidFill>
                <a:latin typeface="Gill Sans MT"/>
                <a:cs typeface="Gill Sans MT"/>
              </a:rPr>
              <a:t>you </a:t>
            </a:r>
            <a:r>
              <a:rPr sz="1266" dirty="0">
                <a:solidFill>
                  <a:srgbClr val="797979"/>
                </a:solidFill>
                <a:latin typeface="Gill Sans MT"/>
                <a:cs typeface="Gill Sans MT"/>
              </a:rPr>
              <a:t>type them in the  </a:t>
            </a:r>
            <a:r>
              <a:rPr sz="1266" spc="-7" dirty="0">
                <a:solidFill>
                  <a:srgbClr val="797979"/>
                </a:solidFill>
                <a:latin typeface="Gill Sans MT"/>
                <a:cs typeface="Gill Sans MT"/>
              </a:rPr>
              <a:t>correct</a:t>
            </a:r>
            <a:r>
              <a:rPr sz="1266" spc="-63" dirty="0">
                <a:solidFill>
                  <a:srgbClr val="797979"/>
                </a:solidFill>
                <a:latin typeface="Gill Sans MT"/>
                <a:cs typeface="Gill Sans MT"/>
              </a:rPr>
              <a:t> </a:t>
            </a:r>
            <a:r>
              <a:rPr sz="1266" spc="-4" dirty="0">
                <a:solidFill>
                  <a:srgbClr val="797979"/>
                </a:solidFill>
                <a:latin typeface="Gill Sans MT"/>
                <a:cs typeface="Gill Sans MT"/>
              </a:rPr>
              <a:t>order)</a:t>
            </a:r>
            <a:endParaRPr sz="1266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20404" y="3122685"/>
            <a:ext cx="2874020" cy="6828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9931" marR="3572" indent="-221448">
              <a:lnSpc>
                <a:spcPct val="105600"/>
              </a:lnSpc>
            </a:pP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The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number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that needs</a:t>
            </a:r>
            <a:r>
              <a:rPr sz="2109" spc="-70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to  be </a:t>
            </a:r>
            <a:r>
              <a:rPr sz="2109" spc="-11" dirty="0">
                <a:solidFill>
                  <a:srgbClr val="990100"/>
                </a:solidFill>
                <a:latin typeface="Gill Sans MT"/>
                <a:cs typeface="Gill Sans MT"/>
              </a:rPr>
              <a:t>rounded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is called</a:t>
            </a:r>
            <a:r>
              <a:rPr sz="2109" spc="-21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109" dirty="0">
                <a:solidFill>
                  <a:srgbClr val="0433FF"/>
                </a:solidFill>
                <a:latin typeface="Courier New"/>
                <a:cs typeface="Courier New"/>
              </a:rPr>
              <a:t>x</a:t>
            </a:r>
            <a:endParaRPr sz="2109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41662" y="3122685"/>
            <a:ext cx="2945011" cy="6828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 indent="175909">
              <a:lnSpc>
                <a:spcPct val="105600"/>
              </a:lnSpc>
            </a:pP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The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number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of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digits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to  </a:t>
            </a:r>
            <a:r>
              <a:rPr sz="2109" spc="-11" dirty="0">
                <a:solidFill>
                  <a:srgbClr val="990100"/>
                </a:solidFill>
                <a:latin typeface="Gill Sans MT"/>
                <a:cs typeface="Gill Sans MT"/>
              </a:rPr>
              <a:t>round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to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is called</a:t>
            </a:r>
            <a:r>
              <a:rPr sz="2109" spc="-39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109" dirty="0">
                <a:solidFill>
                  <a:srgbClr val="0433FF"/>
                </a:solidFill>
                <a:latin typeface="Courier New"/>
                <a:cs typeface="Courier New"/>
              </a:rPr>
              <a:t>digits</a:t>
            </a:r>
            <a:endParaRPr sz="2109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93977" y="3858929"/>
            <a:ext cx="337989" cy="739825"/>
          </a:xfrm>
          <a:custGeom>
            <a:avLst/>
            <a:gdLst/>
            <a:ahLst/>
            <a:cxnLst/>
            <a:rect l="l" t="t" r="r" b="b"/>
            <a:pathLst>
              <a:path w="480695" h="1052195">
                <a:moveTo>
                  <a:pt x="480364" y="1052194"/>
                </a:moveTo>
                <a:lnTo>
                  <a:pt x="472452" y="1034859"/>
                </a:ln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2"/>
          <p:cNvSpPr/>
          <p:nvPr/>
        </p:nvSpPr>
        <p:spPr>
          <a:xfrm>
            <a:off x="4460322" y="4535290"/>
            <a:ext cx="107603" cy="131713"/>
          </a:xfrm>
          <a:custGeom>
            <a:avLst/>
            <a:gdLst/>
            <a:ahLst/>
            <a:cxnLst/>
            <a:rect l="l" t="t" r="r" b="b"/>
            <a:pathLst>
              <a:path w="153035" h="187325">
                <a:moveTo>
                  <a:pt x="0" y="69608"/>
                </a:moveTo>
                <a:lnTo>
                  <a:pt x="145872" y="187312"/>
                </a:lnTo>
                <a:lnTo>
                  <a:pt x="149920" y="72936"/>
                </a:lnTo>
                <a:lnTo>
                  <a:pt x="93649" y="72936"/>
                </a:lnTo>
                <a:lnTo>
                  <a:pt x="0" y="69608"/>
                </a:lnTo>
                <a:close/>
              </a:path>
              <a:path w="153035" h="187325">
                <a:moveTo>
                  <a:pt x="152501" y="0"/>
                </a:moveTo>
                <a:lnTo>
                  <a:pt x="93649" y="72936"/>
                </a:lnTo>
                <a:lnTo>
                  <a:pt x="149920" y="72936"/>
                </a:lnTo>
                <a:lnTo>
                  <a:pt x="1525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3"/>
          <p:cNvSpPr/>
          <p:nvPr/>
        </p:nvSpPr>
        <p:spPr>
          <a:xfrm>
            <a:off x="6025848" y="3913658"/>
            <a:ext cx="1786" cy="716161"/>
          </a:xfrm>
          <a:custGeom>
            <a:avLst/>
            <a:gdLst/>
            <a:ahLst/>
            <a:cxnLst/>
            <a:rect l="l" t="t" r="r" b="b"/>
            <a:pathLst>
              <a:path w="2539" h="1018540">
                <a:moveTo>
                  <a:pt x="1244" y="0"/>
                </a:moveTo>
                <a:lnTo>
                  <a:pt x="1244" y="101798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4"/>
          <p:cNvSpPr/>
          <p:nvPr/>
        </p:nvSpPr>
        <p:spPr>
          <a:xfrm>
            <a:off x="5968555" y="4586422"/>
            <a:ext cx="117872" cy="118318"/>
          </a:xfrm>
          <a:custGeom>
            <a:avLst/>
            <a:gdLst/>
            <a:ahLst/>
            <a:cxnLst/>
            <a:rect l="l" t="t" r="r" b="b"/>
            <a:pathLst>
              <a:path w="167639" h="168275">
                <a:moveTo>
                  <a:pt x="0" y="406"/>
                </a:moveTo>
                <a:lnTo>
                  <a:pt x="84226" y="167843"/>
                </a:lnTo>
                <a:lnTo>
                  <a:pt x="146710" y="42113"/>
                </a:lnTo>
                <a:lnTo>
                  <a:pt x="83921" y="42113"/>
                </a:lnTo>
                <a:lnTo>
                  <a:pt x="0" y="406"/>
                </a:lnTo>
                <a:close/>
              </a:path>
              <a:path w="167639" h="168275">
                <a:moveTo>
                  <a:pt x="167639" y="0"/>
                </a:moveTo>
                <a:lnTo>
                  <a:pt x="83921" y="42113"/>
                </a:lnTo>
                <a:lnTo>
                  <a:pt x="146710" y="42113"/>
                </a:lnTo>
                <a:lnTo>
                  <a:pt x="167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5"/>
          <p:cNvSpPr/>
          <p:nvPr/>
        </p:nvSpPr>
        <p:spPr>
          <a:xfrm>
            <a:off x="1720453" y="4491633"/>
            <a:ext cx="6206133" cy="1080492"/>
          </a:xfrm>
          <a:custGeom>
            <a:avLst/>
            <a:gdLst/>
            <a:ahLst/>
            <a:cxnLst/>
            <a:rect l="l" t="t" r="r" b="b"/>
            <a:pathLst>
              <a:path w="8826500" h="1536700">
                <a:moveTo>
                  <a:pt x="0" y="0"/>
                </a:moveTo>
                <a:lnTo>
                  <a:pt x="8826500" y="0"/>
                </a:lnTo>
                <a:lnTo>
                  <a:pt x="8826500" y="1536700"/>
                </a:lnTo>
                <a:lnTo>
                  <a:pt x="0" y="15367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8F199D5-CD03-BC43-8581-114BE875E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341579" y="1771535"/>
            <a:ext cx="6070402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870" indent="-133941">
              <a:lnSpc>
                <a:spcPts val="2496"/>
              </a:lnSpc>
              <a:buChar char="-"/>
              <a:tabLst>
                <a:tab pos="143316" algn="l"/>
              </a:tabLst>
            </a:pPr>
            <a:r>
              <a:rPr lang="en-US" sz="2109">
                <a:latin typeface="Gill Sans MT"/>
                <a:cs typeface="Gill Sans MT"/>
              </a:rPr>
              <a:t>A </a:t>
            </a:r>
            <a:r>
              <a:rPr lang="en-US" sz="2109" spc="-4">
                <a:latin typeface="Gill Sans MT"/>
                <a:cs typeface="Gill Sans MT"/>
              </a:rPr>
              <a:t>lot </a:t>
            </a:r>
            <a:r>
              <a:rPr lang="en-US" sz="2109">
                <a:latin typeface="Gill Sans MT"/>
                <a:cs typeface="Gill Sans MT"/>
              </a:rPr>
              <a:t>of arguments </a:t>
            </a:r>
            <a:r>
              <a:rPr lang="en-US" sz="2109" spc="-32">
                <a:latin typeface="Gill Sans MT"/>
                <a:cs typeface="Gill Sans MT"/>
              </a:rPr>
              <a:t>have </a:t>
            </a:r>
            <a:r>
              <a:rPr lang="en-US" sz="2109" spc="102">
                <a:latin typeface="Gill Sans MT"/>
                <a:cs typeface="Gill Sans MT"/>
              </a:rPr>
              <a:t>“</a:t>
            </a:r>
            <a:r>
              <a:rPr lang="en-US" sz="2109" b="1" spc="102">
                <a:latin typeface="Gill Sans MT"/>
                <a:cs typeface="Gill Sans MT"/>
              </a:rPr>
              <a:t>default</a:t>
            </a:r>
            <a:r>
              <a:rPr lang="en-US" sz="2109" b="1" spc="-161">
                <a:latin typeface="Gill Sans MT"/>
                <a:cs typeface="Gill Sans MT"/>
              </a:rPr>
              <a:t> </a:t>
            </a:r>
            <a:r>
              <a:rPr lang="en-US" sz="2109" b="1" spc="77">
                <a:latin typeface="Gill Sans MT"/>
                <a:cs typeface="Gill Sans MT"/>
              </a:rPr>
              <a:t>values</a:t>
            </a:r>
            <a:r>
              <a:rPr lang="en-US" sz="2109" spc="77">
                <a:latin typeface="Gill Sans MT"/>
                <a:cs typeface="Gill Sans MT"/>
              </a:rPr>
              <a:t>”.</a:t>
            </a:r>
            <a:endParaRPr lang="en-US" sz="2109">
              <a:latin typeface="Gill Sans MT"/>
              <a:cs typeface="Gill Sans MT"/>
            </a:endParaRPr>
          </a:p>
          <a:p>
            <a:pPr marL="169658" indent="-160729">
              <a:lnSpc>
                <a:spcPts val="2496"/>
              </a:lnSpc>
              <a:buChar char="-"/>
              <a:tabLst>
                <a:tab pos="170104" algn="l"/>
              </a:tabLst>
            </a:pPr>
            <a:r>
              <a:rPr lang="en-US" sz="2109">
                <a:latin typeface="Gill Sans MT"/>
                <a:cs typeface="Gill Sans MT"/>
              </a:rPr>
              <a:t>If </a:t>
            </a:r>
            <a:r>
              <a:rPr lang="en-US" sz="2109" spc="-14">
                <a:latin typeface="Gill Sans MT"/>
                <a:cs typeface="Gill Sans MT"/>
              </a:rPr>
              <a:t>you </a:t>
            </a:r>
            <a:r>
              <a:rPr lang="en-US" sz="2109" spc="-18">
                <a:latin typeface="Gill Sans MT"/>
                <a:cs typeface="Gill Sans MT"/>
              </a:rPr>
              <a:t>don’t </a:t>
            </a:r>
            <a:r>
              <a:rPr lang="en-US" sz="2109" spc="-4">
                <a:latin typeface="Gill Sans MT"/>
                <a:cs typeface="Gill Sans MT"/>
              </a:rPr>
              <a:t>tell </a:t>
            </a:r>
            <a:r>
              <a:rPr lang="en-US" sz="2109">
                <a:latin typeface="Gill Sans MT"/>
                <a:cs typeface="Gill Sans MT"/>
              </a:rPr>
              <a:t>R </a:t>
            </a:r>
            <a:r>
              <a:rPr lang="en-US" sz="2109" spc="-4">
                <a:latin typeface="Gill Sans MT"/>
                <a:cs typeface="Gill Sans MT"/>
              </a:rPr>
              <a:t>what value </a:t>
            </a:r>
            <a:r>
              <a:rPr lang="en-US" sz="2109">
                <a:latin typeface="Gill Sans MT"/>
                <a:cs typeface="Gill Sans MT"/>
              </a:rPr>
              <a:t>to </a:t>
            </a:r>
            <a:r>
              <a:rPr lang="en-US" sz="2109" spc="11">
                <a:latin typeface="Gill Sans MT"/>
                <a:cs typeface="Gill Sans MT"/>
              </a:rPr>
              <a:t>use, </a:t>
            </a:r>
            <a:r>
              <a:rPr lang="en-US" sz="2109" spc="-4">
                <a:latin typeface="Gill Sans MT"/>
                <a:cs typeface="Gill Sans MT"/>
              </a:rPr>
              <a:t>it </a:t>
            </a:r>
            <a:r>
              <a:rPr lang="en-US" sz="2109">
                <a:latin typeface="Gill Sans MT"/>
                <a:cs typeface="Gill Sans MT"/>
              </a:rPr>
              <a:t>uses the</a:t>
            </a:r>
            <a:r>
              <a:rPr lang="en-US" sz="2109" spc="-211">
                <a:latin typeface="Gill Sans MT"/>
                <a:cs typeface="Gill Sans MT"/>
              </a:rPr>
              <a:t> </a:t>
            </a:r>
            <a:r>
              <a:rPr lang="en-US" sz="2109" spc="-4">
                <a:latin typeface="Gill Sans MT"/>
                <a:cs typeface="Gill Sans MT"/>
              </a:rPr>
              <a:t>default</a:t>
            </a:r>
            <a:endParaRPr lang="en-US" sz="2109">
              <a:latin typeface="Gill Sans MT"/>
              <a:cs typeface="Gill Sans M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7A7D5-6E43-2245-A2B6-EBE317293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A89154D5-C5F1-7C44-82A5-279768F1F9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9681" y="348258"/>
            <a:ext cx="6070402" cy="49770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2897581" algn="l"/>
              </a:tabLst>
            </a:pPr>
            <a:r>
              <a:rPr sz="3234" dirty="0"/>
              <a:t>Some</a:t>
            </a:r>
            <a:r>
              <a:rPr sz="3234" spc="-4" dirty="0"/>
              <a:t> </a:t>
            </a:r>
            <a:r>
              <a:rPr sz="3234" dirty="0"/>
              <a:t>arguments</a:t>
            </a:r>
            <a:r>
              <a:rPr lang="en-US" sz="3234" dirty="0"/>
              <a:t> </a:t>
            </a:r>
            <a:r>
              <a:rPr sz="3234" spc="-46" dirty="0"/>
              <a:t>have</a:t>
            </a:r>
            <a:r>
              <a:rPr sz="3234" spc="-49" dirty="0"/>
              <a:t> </a:t>
            </a:r>
            <a:r>
              <a:rPr sz="3234" spc="-4" dirty="0"/>
              <a:t>defaults</a:t>
            </a:r>
            <a:endParaRPr sz="3234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9681" y="348258"/>
            <a:ext cx="6070402" cy="49770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2897581" algn="l"/>
              </a:tabLst>
            </a:pPr>
            <a:r>
              <a:rPr sz="3234" dirty="0"/>
              <a:t>Some</a:t>
            </a:r>
            <a:r>
              <a:rPr sz="3234" spc="-4" dirty="0"/>
              <a:t> </a:t>
            </a:r>
            <a:r>
              <a:rPr sz="3234" dirty="0"/>
              <a:t>arguments</a:t>
            </a:r>
            <a:r>
              <a:rPr lang="en-US" sz="3234" dirty="0"/>
              <a:t> </a:t>
            </a:r>
            <a:r>
              <a:rPr sz="3234" spc="-46" dirty="0"/>
              <a:t>have</a:t>
            </a:r>
            <a:r>
              <a:rPr sz="3234" spc="-49" dirty="0"/>
              <a:t> </a:t>
            </a:r>
            <a:r>
              <a:rPr sz="3234" spc="-4" dirty="0"/>
              <a:t>defaults</a:t>
            </a:r>
            <a:endParaRPr sz="3234" dirty="0"/>
          </a:p>
        </p:txBody>
      </p:sp>
      <p:sp>
        <p:nvSpPr>
          <p:cNvPr id="3" name="object 3"/>
          <p:cNvSpPr txBox="1"/>
          <p:nvPr/>
        </p:nvSpPr>
        <p:spPr>
          <a:xfrm>
            <a:off x="2341579" y="1771535"/>
            <a:ext cx="6070402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870" indent="-133941">
              <a:lnSpc>
                <a:spcPts val="2496"/>
              </a:lnSpc>
              <a:buChar char="-"/>
              <a:tabLst>
                <a:tab pos="143316" algn="l"/>
              </a:tabLst>
            </a:pPr>
            <a:r>
              <a:rPr sz="2109" dirty="0">
                <a:latin typeface="Gill Sans MT"/>
                <a:cs typeface="Gill Sans MT"/>
              </a:rPr>
              <a:t>A </a:t>
            </a:r>
            <a:r>
              <a:rPr sz="2109" spc="-4" dirty="0">
                <a:latin typeface="Gill Sans MT"/>
                <a:cs typeface="Gill Sans MT"/>
              </a:rPr>
              <a:t>lot </a:t>
            </a:r>
            <a:r>
              <a:rPr sz="2109" dirty="0">
                <a:latin typeface="Gill Sans MT"/>
                <a:cs typeface="Gill Sans MT"/>
              </a:rPr>
              <a:t>of arguments </a:t>
            </a:r>
            <a:r>
              <a:rPr sz="2109" spc="-32" dirty="0">
                <a:latin typeface="Gill Sans MT"/>
                <a:cs typeface="Gill Sans MT"/>
              </a:rPr>
              <a:t>have </a:t>
            </a:r>
            <a:r>
              <a:rPr sz="2109" spc="102" dirty="0">
                <a:latin typeface="Gill Sans MT"/>
                <a:cs typeface="Gill Sans MT"/>
              </a:rPr>
              <a:t>“</a:t>
            </a:r>
            <a:r>
              <a:rPr sz="2109" b="1" spc="102" dirty="0">
                <a:latin typeface="Gill Sans MT"/>
                <a:cs typeface="Gill Sans MT"/>
              </a:rPr>
              <a:t>default</a:t>
            </a:r>
            <a:r>
              <a:rPr sz="2109" b="1" spc="-161" dirty="0">
                <a:latin typeface="Gill Sans MT"/>
                <a:cs typeface="Gill Sans MT"/>
              </a:rPr>
              <a:t> </a:t>
            </a:r>
            <a:r>
              <a:rPr sz="2109" b="1" spc="77" dirty="0">
                <a:latin typeface="Gill Sans MT"/>
                <a:cs typeface="Gill Sans MT"/>
              </a:rPr>
              <a:t>values</a:t>
            </a:r>
            <a:r>
              <a:rPr sz="2109" spc="77" dirty="0">
                <a:latin typeface="Gill Sans MT"/>
                <a:cs typeface="Gill Sans MT"/>
              </a:rPr>
              <a:t>”.</a:t>
            </a:r>
            <a:endParaRPr sz="2109" dirty="0">
              <a:latin typeface="Gill Sans MT"/>
              <a:cs typeface="Gill Sans MT"/>
            </a:endParaRPr>
          </a:p>
          <a:p>
            <a:pPr marL="169658" indent="-160729">
              <a:lnSpc>
                <a:spcPts val="2496"/>
              </a:lnSpc>
              <a:buChar char="-"/>
              <a:tabLst>
                <a:tab pos="170104" algn="l"/>
              </a:tabLst>
            </a:pPr>
            <a:r>
              <a:rPr sz="2109" dirty="0">
                <a:latin typeface="Gill Sans MT"/>
                <a:cs typeface="Gill Sans MT"/>
              </a:rPr>
              <a:t>If </a:t>
            </a:r>
            <a:r>
              <a:rPr sz="2109" spc="-14" dirty="0">
                <a:latin typeface="Gill Sans MT"/>
                <a:cs typeface="Gill Sans MT"/>
              </a:rPr>
              <a:t>you </a:t>
            </a:r>
            <a:r>
              <a:rPr sz="2109" spc="-18" dirty="0">
                <a:latin typeface="Gill Sans MT"/>
                <a:cs typeface="Gill Sans MT"/>
              </a:rPr>
              <a:t>don’t </a:t>
            </a:r>
            <a:r>
              <a:rPr sz="2109" spc="-4" dirty="0">
                <a:latin typeface="Gill Sans MT"/>
                <a:cs typeface="Gill Sans MT"/>
              </a:rPr>
              <a:t>tell </a:t>
            </a:r>
            <a:r>
              <a:rPr sz="2109" dirty="0">
                <a:latin typeface="Gill Sans MT"/>
                <a:cs typeface="Gill Sans MT"/>
              </a:rPr>
              <a:t>R </a:t>
            </a:r>
            <a:r>
              <a:rPr sz="2109" spc="-4" dirty="0">
                <a:latin typeface="Gill Sans MT"/>
                <a:cs typeface="Gill Sans MT"/>
              </a:rPr>
              <a:t>what value </a:t>
            </a:r>
            <a:r>
              <a:rPr sz="2109" dirty="0">
                <a:latin typeface="Gill Sans MT"/>
                <a:cs typeface="Gill Sans MT"/>
              </a:rPr>
              <a:t>to </a:t>
            </a:r>
            <a:r>
              <a:rPr sz="2109" spc="11" dirty="0">
                <a:latin typeface="Gill Sans MT"/>
                <a:cs typeface="Gill Sans MT"/>
              </a:rPr>
              <a:t>use, </a:t>
            </a:r>
            <a:r>
              <a:rPr sz="2109" spc="-4" dirty="0">
                <a:latin typeface="Gill Sans MT"/>
                <a:cs typeface="Gill Sans MT"/>
              </a:rPr>
              <a:t>it </a:t>
            </a:r>
            <a:r>
              <a:rPr sz="2109" dirty="0">
                <a:latin typeface="Gill Sans MT"/>
                <a:cs typeface="Gill Sans MT"/>
              </a:rPr>
              <a:t>uses the</a:t>
            </a:r>
            <a:r>
              <a:rPr sz="2109" spc="-211" dirty="0">
                <a:latin typeface="Gill Sans MT"/>
                <a:cs typeface="Gill Sans MT"/>
              </a:rPr>
              <a:t> </a:t>
            </a:r>
            <a:r>
              <a:rPr sz="2109" spc="-4" dirty="0">
                <a:latin typeface="Gill Sans MT"/>
                <a:cs typeface="Gill Sans MT"/>
              </a:rPr>
              <a:t>default</a:t>
            </a:r>
            <a:endParaRPr sz="2109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0547" y="3500438"/>
            <a:ext cx="4223742" cy="90267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55376" rIns="0" bIns="0" rtlCol="0">
            <a:spAutoFit/>
          </a:bodyPr>
          <a:lstStyle/>
          <a:p>
            <a:pPr marL="459863" marR="363872">
              <a:lnSpc>
                <a:spcPct val="116700"/>
              </a:lnSpc>
              <a:spcBef>
                <a:spcPts val="1223"/>
              </a:spcBef>
              <a:tabLst>
                <a:tab pos="781320" algn="l"/>
                <a:tab pos="2228324" algn="l"/>
                <a:tab pos="2549782" algn="l"/>
              </a:tabLst>
            </a:pPr>
            <a:r>
              <a:rPr sz="2109" dirty="0">
                <a:latin typeface="Courier New"/>
                <a:cs typeface="Courier New"/>
              </a:rPr>
              <a:t>&gt;	</a:t>
            </a:r>
            <a:r>
              <a:rPr sz="2109" spc="-4" dirty="0">
                <a:solidFill>
                  <a:srgbClr val="0433FF"/>
                </a:solidFill>
                <a:latin typeface="Courier New"/>
                <a:cs typeface="Courier New"/>
              </a:rPr>
              <a:t>round(</a:t>
            </a:r>
            <a:r>
              <a:rPr sz="2109" dirty="0">
                <a:solidFill>
                  <a:srgbClr val="0433FF"/>
                </a:solidFill>
                <a:latin typeface="Courier New"/>
                <a:cs typeface="Courier New"/>
              </a:rPr>
              <a:t> x	=	</a:t>
            </a:r>
            <a:r>
              <a:rPr sz="2109" spc="-4" dirty="0">
                <a:solidFill>
                  <a:srgbClr val="0433FF"/>
                </a:solidFill>
                <a:latin typeface="Courier New"/>
                <a:cs typeface="Courier New"/>
              </a:rPr>
              <a:t>3.1415</a:t>
            </a:r>
            <a:r>
              <a:rPr sz="2109" spc="-67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2109" dirty="0">
                <a:solidFill>
                  <a:srgbClr val="0433FF"/>
                </a:solidFill>
                <a:latin typeface="Courier New"/>
                <a:cs typeface="Courier New"/>
              </a:rPr>
              <a:t>)  </a:t>
            </a:r>
            <a:r>
              <a:rPr sz="2109" spc="-4" dirty="0">
                <a:latin typeface="Courier New"/>
                <a:cs typeface="Courier New"/>
              </a:rPr>
              <a:t>[1]</a:t>
            </a:r>
            <a:r>
              <a:rPr sz="2109" spc="-67" dirty="0">
                <a:latin typeface="Courier New"/>
                <a:cs typeface="Courier New"/>
              </a:rPr>
              <a:t> </a:t>
            </a:r>
            <a:r>
              <a:rPr sz="2109" dirty="0">
                <a:latin typeface="Courier New"/>
                <a:cs typeface="Courier New"/>
              </a:rPr>
              <a:t>3</a:t>
            </a:r>
            <a:endParaRPr sz="2109">
              <a:latin typeface="Courier New"/>
              <a:cs typeface="Courier New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162178-84B4-7D40-B8CE-7E74348FB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9" name="object 5">
            <a:extLst>
              <a:ext uri="{FF2B5EF4-FFF2-40B4-BE49-F238E27FC236}">
                <a16:creationId xmlns:a16="http://schemas.microsoft.com/office/drawing/2014/main" id="{A415818A-6AB9-2A43-A17A-14A6F7981AB8}"/>
              </a:ext>
            </a:extLst>
          </p:cNvPr>
          <p:cNvSpPr txBox="1"/>
          <p:nvPr/>
        </p:nvSpPr>
        <p:spPr>
          <a:xfrm>
            <a:off x="7339158" y="3427428"/>
            <a:ext cx="2800350" cy="1606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 indent="-446" algn="ctr">
              <a:lnSpc>
                <a:spcPct val="99100"/>
              </a:lnSpc>
              <a:tabLst>
                <a:tab pos="1069739" algn="l"/>
              </a:tabLst>
            </a:pP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The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default number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of 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digits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to </a:t>
            </a:r>
            <a:r>
              <a:rPr sz="2109" spc="-11" dirty="0">
                <a:solidFill>
                  <a:srgbClr val="990100"/>
                </a:solidFill>
                <a:latin typeface="Gill Sans MT"/>
                <a:cs typeface="Gill Sans MT"/>
              </a:rPr>
              <a:t>round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to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is  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digits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 =	0</a:t>
            </a:r>
            <a:r>
              <a:rPr lang="en-US" sz="2109" dirty="0">
                <a:solidFill>
                  <a:srgbClr val="0433FF"/>
                </a:solidFill>
                <a:latin typeface="Gill Sans MT"/>
                <a:cs typeface="Courier New"/>
              </a:rPr>
              <a:t>,</a:t>
            </a:r>
          </a:p>
          <a:p>
            <a:pPr marL="8929" marR="3572" indent="-446" algn="ctr">
              <a:lnSpc>
                <a:spcPct val="99100"/>
              </a:lnSpc>
              <a:tabLst>
                <a:tab pos="1069739" algn="l"/>
              </a:tabLst>
            </a:pPr>
            <a:r>
              <a:rPr sz="2109" dirty="0">
                <a:latin typeface="Gill Sans MT"/>
                <a:cs typeface="Gill Sans MT"/>
              </a:rPr>
              <a:t>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so</a:t>
            </a:r>
            <a:r>
              <a:rPr sz="2109" spc="-253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109" spc="-28" dirty="0">
                <a:solidFill>
                  <a:srgbClr val="990100"/>
                </a:solidFill>
                <a:latin typeface="Gill Sans MT"/>
                <a:cs typeface="Gill Sans MT"/>
              </a:rPr>
              <a:t>that’s</a:t>
            </a:r>
            <a:r>
              <a:rPr sz="2109" spc="-25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what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 R uses</a:t>
            </a:r>
            <a:r>
              <a:rPr sz="2109" spc="-74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109" spc="-11" dirty="0">
                <a:solidFill>
                  <a:srgbClr val="990100"/>
                </a:solidFill>
                <a:latin typeface="Gill Sans MT"/>
                <a:cs typeface="Gill Sans MT"/>
              </a:rPr>
              <a:t>here</a:t>
            </a:r>
            <a:endParaRPr sz="2109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341579" y="1771535"/>
            <a:ext cx="6070402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870" indent="-133941">
              <a:lnSpc>
                <a:spcPts val="2496"/>
              </a:lnSpc>
              <a:buChar char="-"/>
              <a:tabLst>
                <a:tab pos="143316" algn="l"/>
              </a:tabLst>
            </a:pPr>
            <a:r>
              <a:rPr sz="2109" dirty="0">
                <a:latin typeface="Gill Sans MT"/>
                <a:cs typeface="Gill Sans MT"/>
              </a:rPr>
              <a:t>A </a:t>
            </a:r>
            <a:r>
              <a:rPr sz="2109" spc="-4" dirty="0">
                <a:latin typeface="Gill Sans MT"/>
                <a:cs typeface="Gill Sans MT"/>
              </a:rPr>
              <a:t>lot </a:t>
            </a:r>
            <a:r>
              <a:rPr sz="2109" dirty="0">
                <a:latin typeface="Gill Sans MT"/>
                <a:cs typeface="Gill Sans MT"/>
              </a:rPr>
              <a:t>of arguments </a:t>
            </a:r>
            <a:r>
              <a:rPr sz="2109" spc="-32" dirty="0">
                <a:latin typeface="Gill Sans MT"/>
                <a:cs typeface="Gill Sans MT"/>
              </a:rPr>
              <a:t>have </a:t>
            </a:r>
            <a:r>
              <a:rPr sz="2109" spc="102" dirty="0">
                <a:latin typeface="Gill Sans MT"/>
                <a:cs typeface="Gill Sans MT"/>
              </a:rPr>
              <a:t>“</a:t>
            </a:r>
            <a:r>
              <a:rPr sz="2109" b="1" spc="102" dirty="0">
                <a:latin typeface="Gill Sans MT"/>
                <a:cs typeface="Gill Sans MT"/>
              </a:rPr>
              <a:t>default</a:t>
            </a:r>
            <a:r>
              <a:rPr sz="2109" b="1" spc="-161" dirty="0">
                <a:latin typeface="Gill Sans MT"/>
                <a:cs typeface="Gill Sans MT"/>
              </a:rPr>
              <a:t> </a:t>
            </a:r>
            <a:r>
              <a:rPr sz="2109" b="1" spc="77" dirty="0">
                <a:latin typeface="Gill Sans MT"/>
                <a:cs typeface="Gill Sans MT"/>
              </a:rPr>
              <a:t>values</a:t>
            </a:r>
            <a:r>
              <a:rPr sz="2109" spc="77" dirty="0">
                <a:latin typeface="Gill Sans MT"/>
                <a:cs typeface="Gill Sans MT"/>
              </a:rPr>
              <a:t>”.</a:t>
            </a:r>
            <a:endParaRPr sz="2109">
              <a:latin typeface="Gill Sans MT"/>
              <a:cs typeface="Gill Sans MT"/>
            </a:endParaRPr>
          </a:p>
          <a:p>
            <a:pPr marL="169658" indent="-160729">
              <a:lnSpc>
                <a:spcPts val="2496"/>
              </a:lnSpc>
              <a:buChar char="-"/>
              <a:tabLst>
                <a:tab pos="170104" algn="l"/>
              </a:tabLst>
            </a:pPr>
            <a:r>
              <a:rPr sz="2109" dirty="0">
                <a:latin typeface="Gill Sans MT"/>
                <a:cs typeface="Gill Sans MT"/>
              </a:rPr>
              <a:t>If </a:t>
            </a:r>
            <a:r>
              <a:rPr sz="2109" spc="-14" dirty="0">
                <a:latin typeface="Gill Sans MT"/>
                <a:cs typeface="Gill Sans MT"/>
              </a:rPr>
              <a:t>you </a:t>
            </a:r>
            <a:r>
              <a:rPr sz="2109" spc="-18" dirty="0">
                <a:latin typeface="Gill Sans MT"/>
                <a:cs typeface="Gill Sans MT"/>
              </a:rPr>
              <a:t>don’t </a:t>
            </a:r>
            <a:r>
              <a:rPr sz="2109" spc="-4" dirty="0">
                <a:latin typeface="Gill Sans MT"/>
                <a:cs typeface="Gill Sans MT"/>
              </a:rPr>
              <a:t>tell </a:t>
            </a:r>
            <a:r>
              <a:rPr sz="2109" dirty="0">
                <a:latin typeface="Gill Sans MT"/>
                <a:cs typeface="Gill Sans MT"/>
              </a:rPr>
              <a:t>R </a:t>
            </a:r>
            <a:r>
              <a:rPr sz="2109" spc="-4" dirty="0">
                <a:latin typeface="Gill Sans MT"/>
                <a:cs typeface="Gill Sans MT"/>
              </a:rPr>
              <a:t>what value </a:t>
            </a:r>
            <a:r>
              <a:rPr sz="2109" dirty="0">
                <a:latin typeface="Gill Sans MT"/>
                <a:cs typeface="Gill Sans MT"/>
              </a:rPr>
              <a:t>to </a:t>
            </a:r>
            <a:r>
              <a:rPr sz="2109" spc="11" dirty="0">
                <a:latin typeface="Gill Sans MT"/>
                <a:cs typeface="Gill Sans MT"/>
              </a:rPr>
              <a:t>use, </a:t>
            </a:r>
            <a:r>
              <a:rPr sz="2109" spc="-4" dirty="0">
                <a:latin typeface="Gill Sans MT"/>
                <a:cs typeface="Gill Sans MT"/>
              </a:rPr>
              <a:t>it </a:t>
            </a:r>
            <a:r>
              <a:rPr sz="2109" dirty="0">
                <a:latin typeface="Gill Sans MT"/>
                <a:cs typeface="Gill Sans MT"/>
              </a:rPr>
              <a:t>uses the</a:t>
            </a:r>
            <a:r>
              <a:rPr sz="2109" spc="-211" dirty="0">
                <a:latin typeface="Gill Sans MT"/>
                <a:cs typeface="Gill Sans MT"/>
              </a:rPr>
              <a:t> </a:t>
            </a:r>
            <a:r>
              <a:rPr sz="2109" spc="-4" dirty="0">
                <a:latin typeface="Gill Sans MT"/>
                <a:cs typeface="Gill Sans MT"/>
              </a:rPr>
              <a:t>default</a:t>
            </a:r>
            <a:endParaRPr sz="2109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0547" y="3500438"/>
            <a:ext cx="4223742" cy="90267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55376" rIns="0" bIns="0" rtlCol="0">
            <a:spAutoFit/>
          </a:bodyPr>
          <a:lstStyle/>
          <a:p>
            <a:pPr marL="459863" marR="363872">
              <a:lnSpc>
                <a:spcPct val="116700"/>
              </a:lnSpc>
              <a:spcBef>
                <a:spcPts val="1223"/>
              </a:spcBef>
              <a:tabLst>
                <a:tab pos="781320" algn="l"/>
                <a:tab pos="2228324" algn="l"/>
                <a:tab pos="2549782" algn="l"/>
              </a:tabLst>
            </a:pPr>
            <a:r>
              <a:rPr sz="2109" dirty="0">
                <a:latin typeface="Courier New"/>
                <a:cs typeface="Courier New"/>
              </a:rPr>
              <a:t>&gt;	</a:t>
            </a:r>
            <a:r>
              <a:rPr sz="2109" spc="-4" dirty="0">
                <a:solidFill>
                  <a:srgbClr val="0433FF"/>
                </a:solidFill>
                <a:latin typeface="Courier New"/>
                <a:cs typeface="Courier New"/>
              </a:rPr>
              <a:t>round(</a:t>
            </a:r>
            <a:r>
              <a:rPr sz="2109" dirty="0">
                <a:solidFill>
                  <a:srgbClr val="0433FF"/>
                </a:solidFill>
                <a:latin typeface="Courier New"/>
                <a:cs typeface="Courier New"/>
              </a:rPr>
              <a:t> x	=	</a:t>
            </a:r>
            <a:r>
              <a:rPr sz="2109" spc="-4" dirty="0">
                <a:solidFill>
                  <a:srgbClr val="0433FF"/>
                </a:solidFill>
                <a:latin typeface="Courier New"/>
                <a:cs typeface="Courier New"/>
              </a:rPr>
              <a:t>3.1415</a:t>
            </a:r>
            <a:r>
              <a:rPr sz="2109" spc="-67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2109" dirty="0">
                <a:solidFill>
                  <a:srgbClr val="0433FF"/>
                </a:solidFill>
                <a:latin typeface="Courier New"/>
                <a:cs typeface="Courier New"/>
              </a:rPr>
              <a:t>)  </a:t>
            </a:r>
            <a:r>
              <a:rPr sz="2109" spc="-4" dirty="0">
                <a:latin typeface="Courier New"/>
                <a:cs typeface="Courier New"/>
              </a:rPr>
              <a:t>[1]</a:t>
            </a:r>
            <a:r>
              <a:rPr sz="2109" spc="-67" dirty="0">
                <a:latin typeface="Courier New"/>
                <a:cs typeface="Courier New"/>
              </a:rPr>
              <a:t> </a:t>
            </a:r>
            <a:r>
              <a:rPr sz="2109" dirty="0">
                <a:latin typeface="Courier New"/>
                <a:cs typeface="Courier New"/>
              </a:rPr>
              <a:t>3</a:t>
            </a:r>
            <a:endParaRPr sz="2109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39158" y="3427428"/>
            <a:ext cx="2800350" cy="1606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 indent="-446" algn="ctr">
              <a:lnSpc>
                <a:spcPct val="99100"/>
              </a:lnSpc>
              <a:tabLst>
                <a:tab pos="1069739" algn="l"/>
              </a:tabLst>
            </a:pP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The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default number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of 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digits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to </a:t>
            </a:r>
            <a:r>
              <a:rPr sz="2109" spc="-11" dirty="0">
                <a:solidFill>
                  <a:srgbClr val="990100"/>
                </a:solidFill>
                <a:latin typeface="Gill Sans MT"/>
                <a:cs typeface="Gill Sans MT"/>
              </a:rPr>
              <a:t>round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to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is  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digits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 =	0</a:t>
            </a:r>
            <a:r>
              <a:rPr lang="en-US" sz="2109" dirty="0">
                <a:solidFill>
                  <a:srgbClr val="0433FF"/>
                </a:solidFill>
                <a:latin typeface="Gill Sans MT"/>
                <a:cs typeface="Courier New"/>
              </a:rPr>
              <a:t>,</a:t>
            </a:r>
          </a:p>
          <a:p>
            <a:pPr marL="8929" marR="3572" indent="-446" algn="ctr">
              <a:lnSpc>
                <a:spcPct val="99100"/>
              </a:lnSpc>
              <a:tabLst>
                <a:tab pos="1069739" algn="l"/>
              </a:tabLst>
            </a:pPr>
            <a:r>
              <a:rPr sz="2109" dirty="0">
                <a:latin typeface="Gill Sans MT"/>
                <a:cs typeface="Gill Sans MT"/>
              </a:rPr>
              <a:t>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so</a:t>
            </a:r>
            <a:r>
              <a:rPr sz="2109" spc="-253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109" spc="-28" dirty="0">
                <a:solidFill>
                  <a:srgbClr val="990100"/>
                </a:solidFill>
                <a:latin typeface="Gill Sans MT"/>
                <a:cs typeface="Gill Sans MT"/>
              </a:rPr>
              <a:t>that’s</a:t>
            </a:r>
            <a:r>
              <a:rPr sz="2109" spc="-25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what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 R uses</a:t>
            </a:r>
            <a:r>
              <a:rPr sz="2109" spc="-74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109" spc="-11" dirty="0">
                <a:solidFill>
                  <a:srgbClr val="990100"/>
                </a:solidFill>
                <a:latin typeface="Gill Sans MT"/>
                <a:cs typeface="Gill Sans MT"/>
              </a:rPr>
              <a:t>here</a:t>
            </a:r>
            <a:endParaRPr sz="2109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663C2E50-3551-4C40-836D-3AEB89F3DFBB}"/>
              </a:ext>
            </a:extLst>
          </p:cNvPr>
          <p:cNvSpPr txBox="1"/>
          <p:nvPr/>
        </p:nvSpPr>
        <p:spPr>
          <a:xfrm>
            <a:off x="2329223" y="5568771"/>
            <a:ext cx="6580593" cy="9618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658" indent="-160729">
              <a:lnSpc>
                <a:spcPts val="2496"/>
              </a:lnSpc>
              <a:buChar char="-"/>
              <a:tabLst>
                <a:tab pos="170104" algn="l"/>
              </a:tabLst>
            </a:pPr>
            <a:r>
              <a:rPr lang="en-US" sz="2109" spc="-11" dirty="0">
                <a:latin typeface="Gill Sans MT"/>
                <a:cs typeface="Gill Sans MT"/>
              </a:rPr>
              <a:t>If you run </a:t>
            </a:r>
            <a:r>
              <a:rPr lang="en-US" sz="1687" spc="-11" dirty="0">
                <a:solidFill>
                  <a:srgbClr val="990100"/>
                </a:solidFill>
                <a:latin typeface="Lucida Console" panose="020B0609040504020204" pitchFamily="49" charset="0"/>
                <a:cs typeface="Gill Sans MT"/>
              </a:rPr>
              <a:t>help(round) </a:t>
            </a:r>
            <a:r>
              <a:rPr lang="en-US" sz="2109" spc="-11" dirty="0">
                <a:latin typeface="Gill Sans MT"/>
                <a:cs typeface="Gill Sans MT"/>
              </a:rPr>
              <a:t>in R, you should be able to get information on that function and all of its arguments and defaults (the help function should work for any function) </a:t>
            </a:r>
            <a:endParaRPr sz="2109" dirty="0">
              <a:latin typeface="Gill Sans MT"/>
              <a:cs typeface="Gill Sans M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6E9B3A-431F-FE45-9765-C50B984F1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3A748D34-6618-2540-ABEC-D1479EEC48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9681" y="348258"/>
            <a:ext cx="6070402" cy="49770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2897581" algn="l"/>
              </a:tabLst>
            </a:pPr>
            <a:r>
              <a:rPr sz="3234" dirty="0"/>
              <a:t>Some</a:t>
            </a:r>
            <a:r>
              <a:rPr sz="3234" spc="-4" dirty="0"/>
              <a:t> </a:t>
            </a:r>
            <a:r>
              <a:rPr sz="3234" dirty="0"/>
              <a:t>arguments</a:t>
            </a:r>
            <a:r>
              <a:rPr lang="en-US" sz="3234" dirty="0"/>
              <a:t> </a:t>
            </a:r>
            <a:r>
              <a:rPr sz="3234" spc="-46" dirty="0"/>
              <a:t>have</a:t>
            </a:r>
            <a:r>
              <a:rPr sz="3234" spc="-49" dirty="0"/>
              <a:t> </a:t>
            </a:r>
            <a:r>
              <a:rPr sz="3234" spc="-4" dirty="0"/>
              <a:t>defaults</a:t>
            </a:r>
            <a:endParaRPr sz="3234" dirty="0"/>
          </a:p>
        </p:txBody>
      </p:sp>
    </p:spTree>
    <p:extLst>
      <p:ext uri="{BB962C8B-B14F-4D97-AF65-F5344CB8AC3E}">
        <p14:creationId xmlns:p14="http://schemas.microsoft.com/office/powerpoint/2010/main" val="23124530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1302675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800" b="1" dirty="0">
                <a:solidFill>
                  <a:srgbClr val="990100"/>
                </a:solidFill>
              </a:rPr>
              <a:t>Try it yourself: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1352550"/>
            <a:ext cx="10949333" cy="160020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Exercise 1.1.6: Using functions</a:t>
            </a:r>
          </a:p>
          <a:p>
            <a:pPr marL="0" indent="0">
              <a:spcAft>
                <a:spcPts val="0"/>
              </a:spcAft>
              <a:buNone/>
            </a:pPr>
            <a:endParaRPr lang="en-US" sz="4400" b="1" dirty="0"/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4800" dirty="0">
              <a:latin typeface="+mj-lt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146ED70-1D49-544A-82A0-C3FC5C973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077" y="1664970"/>
            <a:ext cx="1094933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11F5B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11F5B"/>
                </a:solidFill>
              </a:rPr>
              <a:t>Use the sqrt() function to calculate the square root of 789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11F5B"/>
                </a:solidFill>
              </a:rPr>
              <a:t>Round 2.456 to the nearest whole number using round()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11F5B"/>
                </a:solidFill>
              </a:rPr>
              <a:t>Round 2.456 to two decimal places using round()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11F5B"/>
                </a:solidFill>
              </a:rPr>
              <a:t>R has a factorial() function that calculates the factorial function, n! (e.g., 5! = 5*4*3*2*1). Use it to calculate 25! and take note of the way that R formats the answer.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11F5B"/>
                </a:solidFill>
              </a:rPr>
              <a:t>Use factorial() to (try to) calculate 2000!, and note the answer that R gives.</a:t>
            </a:r>
            <a:endParaRPr lang="en-US" dirty="0">
              <a:solidFill>
                <a:srgbClr val="011F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2230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C8382D2-7C98-BC42-9C81-32CF5F9E8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862" y="1178719"/>
            <a:ext cx="6198267" cy="51970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8406" y="482203"/>
            <a:ext cx="6750844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25967">
              <a:lnSpc>
                <a:spcPct val="100000"/>
              </a:lnSpc>
            </a:pPr>
            <a:r>
              <a:rPr spc="-4" dirty="0"/>
              <a:t>Help</a:t>
            </a:r>
            <a:r>
              <a:rPr spc="-25" dirty="0"/>
              <a:t> </a:t>
            </a:r>
            <a:r>
              <a:rPr spc="-4" dirty="0"/>
              <a:t>documentation</a:t>
            </a:r>
          </a:p>
        </p:txBody>
      </p:sp>
      <p:sp>
        <p:nvSpPr>
          <p:cNvPr id="4" name="object 4"/>
          <p:cNvSpPr/>
          <p:nvPr/>
        </p:nvSpPr>
        <p:spPr>
          <a:xfrm>
            <a:off x="3834329" y="1178719"/>
            <a:ext cx="642938" cy="383977"/>
          </a:xfrm>
          <a:custGeom>
            <a:avLst/>
            <a:gdLst/>
            <a:ahLst/>
            <a:cxnLst/>
            <a:rect l="l" t="t" r="r" b="b"/>
            <a:pathLst>
              <a:path w="914400" h="546100">
                <a:moveTo>
                  <a:pt x="0" y="0"/>
                </a:moveTo>
                <a:lnTo>
                  <a:pt x="914400" y="0"/>
                </a:lnTo>
                <a:lnTo>
                  <a:pt x="914400" y="546100"/>
                </a:lnTo>
                <a:lnTo>
                  <a:pt x="0" y="5461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/>
          <p:nvPr/>
        </p:nvSpPr>
        <p:spPr>
          <a:xfrm>
            <a:off x="5833577" y="1370707"/>
            <a:ext cx="1366242" cy="383977"/>
          </a:xfrm>
          <a:custGeom>
            <a:avLst/>
            <a:gdLst/>
            <a:ahLst/>
            <a:cxnLst/>
            <a:rect l="l" t="t" r="r" b="b"/>
            <a:pathLst>
              <a:path w="1943100" h="546100">
                <a:moveTo>
                  <a:pt x="0" y="0"/>
                </a:moveTo>
                <a:lnTo>
                  <a:pt x="1943100" y="0"/>
                </a:lnTo>
                <a:lnTo>
                  <a:pt x="1943100" y="546100"/>
                </a:lnTo>
                <a:lnTo>
                  <a:pt x="0" y="5461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0DDD91-6CC2-9346-98C3-73AB4CFC3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8406" y="482203"/>
            <a:ext cx="6750844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736316">
              <a:lnSpc>
                <a:spcPct val="100000"/>
              </a:lnSpc>
            </a:pPr>
            <a:r>
              <a:rPr spc="-4" dirty="0"/>
              <a:t>Google</a:t>
            </a:r>
            <a:r>
              <a:rPr spc="-53" dirty="0"/>
              <a:t> </a:t>
            </a:r>
            <a:r>
              <a:rPr spc="-4" dirty="0"/>
              <a:t>it!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122419-FB3D-D747-9704-C8184E524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AC9CAE-BE6E-9144-AB3D-E0E8EB6F0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452" y="1431005"/>
            <a:ext cx="7162800" cy="4813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Outline for Today’s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578C5-489D-4014-935A-653A5DAEE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4044" y="1315155"/>
            <a:ext cx="10659367" cy="4929150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3200" dirty="0"/>
              <a:t>Basic principles of statistics </a:t>
            </a:r>
          </a:p>
          <a:p>
            <a:r>
              <a:rPr lang="en-US" sz="3200" dirty="0"/>
              <a:t>Emphasize the importance of learning statistics</a:t>
            </a:r>
          </a:p>
          <a:p>
            <a:r>
              <a:rPr lang="en-US" sz="3200" dirty="0"/>
              <a:t>Introduction to R and RStudio </a:t>
            </a:r>
          </a:p>
          <a:p>
            <a:pPr lvl="1"/>
            <a:r>
              <a:rPr lang="en-US" sz="3200" dirty="0"/>
              <a:t>Saving scripts</a:t>
            </a:r>
          </a:p>
          <a:p>
            <a:pPr lvl="1"/>
            <a:r>
              <a:rPr lang="en-US" sz="3200" dirty="0"/>
              <a:t>Basic Commands </a:t>
            </a:r>
          </a:p>
          <a:p>
            <a:pPr lvl="1"/>
            <a:r>
              <a:rPr lang="en-US" sz="3200" dirty="0"/>
              <a:t>Working with and saving variables</a:t>
            </a:r>
          </a:p>
          <a:p>
            <a:pPr lvl="1"/>
            <a:r>
              <a:rPr lang="en-US" sz="3200" dirty="0"/>
              <a:t>Data frames </a:t>
            </a:r>
          </a:p>
          <a:p>
            <a:pPr lvl="1"/>
            <a:r>
              <a:rPr lang="en-US" sz="3200" dirty="0"/>
              <a:t>The R Environment </a:t>
            </a:r>
          </a:p>
          <a:p>
            <a:pPr lvl="1"/>
            <a:endParaRPr lang="en-US" sz="3200" dirty="0"/>
          </a:p>
          <a:p>
            <a:endParaRPr lang="en-US" sz="3200" i="0" dirty="0">
              <a:latin typeface="+mj-lt"/>
            </a:endParaRPr>
          </a:p>
          <a:p>
            <a:pPr lvl="1">
              <a:lnSpc>
                <a:spcPct val="80000"/>
              </a:lnSpc>
              <a:spcAft>
                <a:spcPts val="0"/>
              </a:spcAft>
            </a:pPr>
            <a:endParaRPr lang="en-US" sz="2800" i="0" dirty="0">
              <a:latin typeface="+mj-lt"/>
            </a:endParaRPr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28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561401F4-C2DE-A64D-898A-79EAAD068FBF}"/>
              </a:ext>
            </a:extLst>
          </p:cNvPr>
          <p:cNvSpPr/>
          <p:nvPr/>
        </p:nvSpPr>
        <p:spPr>
          <a:xfrm>
            <a:off x="1060704" y="2511553"/>
            <a:ext cx="9558528" cy="3587934"/>
          </a:xfrm>
          <a:custGeom>
            <a:avLst/>
            <a:gdLst/>
            <a:ahLst/>
            <a:cxnLst/>
            <a:rect l="l" t="t" r="r" b="b"/>
            <a:pathLst>
              <a:path w="8191500" h="5651500">
                <a:moveTo>
                  <a:pt x="0" y="0"/>
                </a:moveTo>
                <a:lnTo>
                  <a:pt x="8191500" y="0"/>
                </a:lnTo>
                <a:lnTo>
                  <a:pt x="8191500" y="5651500"/>
                </a:lnTo>
                <a:lnTo>
                  <a:pt x="0" y="56515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3104B14-79DC-F84A-AB97-CCFFE87CF905}"/>
              </a:ext>
            </a:extLst>
          </p:cNvPr>
          <p:cNvSpPr txBox="1"/>
          <p:nvPr/>
        </p:nvSpPr>
        <p:spPr>
          <a:xfrm>
            <a:off x="1370967" y="6244305"/>
            <a:ext cx="7837492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3958"/>
              </a:lnSpc>
              <a:tabLst>
                <a:tab pos="2246183" algn="l"/>
                <a:tab pos="2981070" algn="l"/>
                <a:tab pos="3662381" algn="l"/>
              </a:tabLst>
            </a:pPr>
            <a:r>
              <a:rPr lang="en-US" sz="3375" spc="-25" dirty="0">
                <a:latin typeface="Gill Sans MT"/>
                <a:cs typeface="Gill Sans MT"/>
              </a:rPr>
              <a:t>Key focus of today!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C67FF7-94EB-AE42-A0E6-DC216C3C673B}"/>
              </a:ext>
            </a:extLst>
          </p:cNvPr>
          <p:cNvSpPr txBox="1"/>
          <p:nvPr/>
        </p:nvSpPr>
        <p:spPr>
          <a:xfrm>
            <a:off x="2897579" y="86096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CAA6D4-8705-354A-A7CA-CA2184762204}"/>
              </a:ext>
            </a:extLst>
          </p:cNvPr>
          <p:cNvSpPr/>
          <p:nvPr/>
        </p:nvSpPr>
        <p:spPr>
          <a:xfrm>
            <a:off x="10619232" y="2597360"/>
            <a:ext cx="144609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929">
              <a:tabLst>
                <a:tab pos="2246183" algn="l"/>
                <a:tab pos="2981070" algn="l"/>
                <a:tab pos="3662381" algn="l"/>
              </a:tabLst>
            </a:pPr>
            <a:r>
              <a:rPr lang="en-US" spc="-25" dirty="0">
                <a:latin typeface="Franklin Gothic Book" panose="020B0503020102020204" pitchFamily="34" charset="0"/>
                <a:cs typeface="Gill Sans MT"/>
              </a:rPr>
              <a:t>Important to understand basics of R before learning basic statistical methods and how to implement them using R code!</a:t>
            </a:r>
            <a:endParaRPr lang="en-US" dirty="0">
              <a:latin typeface="Franklin Gothic Book" panose="020B0503020102020204" pitchFamily="34" charset="0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074217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Simple Variables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B20F60-AF01-AE4C-B5FC-CE74CEFFDCAF}"/>
              </a:ext>
            </a:extLst>
          </p:cNvPr>
          <p:cNvSpPr txBox="1">
            <a:spLocks/>
          </p:cNvSpPr>
          <p:nvPr/>
        </p:nvSpPr>
        <p:spPr>
          <a:xfrm>
            <a:off x="6100123" y="1327356"/>
            <a:ext cx="4872677" cy="4482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b="1" i="1" dirty="0">
                <a:latin typeface="+mn-lt"/>
                <a:ea typeface="+mn-ea"/>
                <a:cs typeface="+mn-cs"/>
              </a:rPr>
              <a:t>Numbers</a:t>
            </a:r>
          </a:p>
          <a:p>
            <a:pPr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b="1" i="1" dirty="0">
                <a:latin typeface="+mn-lt"/>
                <a:ea typeface="+mn-ea"/>
                <a:cs typeface="+mn-cs"/>
              </a:rPr>
              <a:t>Characters</a:t>
            </a:r>
          </a:p>
          <a:p>
            <a:pPr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b="1" i="1" dirty="0" err="1">
                <a:latin typeface="+mn-lt"/>
                <a:ea typeface="+mn-ea"/>
                <a:cs typeface="+mn-cs"/>
              </a:rPr>
              <a:t>Logicals</a:t>
            </a:r>
            <a:endParaRPr lang="en-US" b="1" i="1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22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6723" y="330399"/>
            <a:ext cx="5119097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1614430" algn="l"/>
              </a:tabLst>
            </a:pPr>
            <a:r>
              <a:rPr spc="-11" dirty="0"/>
              <a:t>Creating</a:t>
            </a:r>
            <a:r>
              <a:rPr lang="en-US" spc="-11" dirty="0"/>
              <a:t> </a:t>
            </a:r>
            <a:r>
              <a:rPr spc="-4" dirty="0"/>
              <a:t>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67000" y="1148440"/>
            <a:ext cx="212527" cy="16286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4458"/>
              </a:lnSpc>
            </a:pPr>
            <a:r>
              <a:rPr sz="4324" dirty="0">
                <a:latin typeface="Gill Sans MT"/>
                <a:cs typeface="Gill Sans MT"/>
              </a:rPr>
              <a:t>•</a:t>
            </a:r>
            <a:endParaRPr sz="4324">
              <a:latin typeface="Gill Sans MT"/>
              <a:cs typeface="Gill Sans MT"/>
            </a:endParaRPr>
          </a:p>
          <a:p>
            <a:pPr marL="8929">
              <a:lnSpc>
                <a:spcPts val="3730"/>
              </a:lnSpc>
            </a:pPr>
            <a:r>
              <a:rPr sz="4324" dirty="0">
                <a:latin typeface="Gill Sans MT"/>
                <a:cs typeface="Gill Sans MT"/>
              </a:rPr>
              <a:t>•</a:t>
            </a:r>
            <a:endParaRPr sz="4324">
              <a:latin typeface="Gill Sans MT"/>
              <a:cs typeface="Gill Sans MT"/>
            </a:endParaRPr>
          </a:p>
          <a:p>
            <a:pPr marL="8929">
              <a:lnSpc>
                <a:spcPts val="4461"/>
              </a:lnSpc>
            </a:pPr>
            <a:r>
              <a:rPr sz="4324" dirty="0">
                <a:latin typeface="Gill Sans MT"/>
                <a:cs typeface="Gill Sans MT"/>
              </a:rPr>
              <a:t>•</a:t>
            </a:r>
            <a:endParaRPr sz="4324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68836" y="1294805"/>
            <a:ext cx="6380708" cy="13090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spc="-21" dirty="0">
                <a:latin typeface="Gill Sans MT"/>
                <a:cs typeface="Gill Sans MT"/>
              </a:rPr>
              <a:t>Variables </a:t>
            </a:r>
            <a:r>
              <a:rPr sz="2531" spc="-18" dirty="0">
                <a:latin typeface="Gill Sans MT"/>
                <a:cs typeface="Gill Sans MT"/>
              </a:rPr>
              <a:t>are </a:t>
            </a:r>
            <a:r>
              <a:rPr sz="2531" dirty="0">
                <a:latin typeface="Gill Sans MT"/>
                <a:cs typeface="Gill Sans MT"/>
              </a:rPr>
              <a:t>used to </a:t>
            </a:r>
            <a:r>
              <a:rPr sz="2531" spc="-11" dirty="0">
                <a:latin typeface="Gill Sans MT"/>
                <a:cs typeface="Gill Sans MT"/>
              </a:rPr>
              <a:t>store</a:t>
            </a:r>
            <a:r>
              <a:rPr sz="2531" spc="-7" dirty="0">
                <a:latin typeface="Gill Sans MT"/>
                <a:cs typeface="Gill Sans MT"/>
              </a:rPr>
              <a:t> </a:t>
            </a:r>
            <a:r>
              <a:rPr sz="2531" spc="-4" dirty="0">
                <a:latin typeface="Gill Sans MT"/>
                <a:cs typeface="Gill Sans MT"/>
              </a:rPr>
              <a:t>information</a:t>
            </a:r>
            <a:endParaRPr sz="2531">
              <a:latin typeface="Gill Sans MT"/>
              <a:cs typeface="Gill Sans MT"/>
            </a:endParaRPr>
          </a:p>
          <a:p>
            <a:pPr marL="8929" marR="3572">
              <a:lnSpc>
                <a:spcPct val="122700"/>
              </a:lnSpc>
            </a:pPr>
            <a:r>
              <a:rPr sz="2531" spc="-11" dirty="0">
                <a:latin typeface="Gill Sans MT"/>
                <a:cs typeface="Gill Sans MT"/>
              </a:rPr>
              <a:t>They </a:t>
            </a:r>
            <a:r>
              <a:rPr sz="2531" spc="-4" dirty="0">
                <a:latin typeface="Gill Sans MT"/>
                <a:cs typeface="Gill Sans MT"/>
              </a:rPr>
              <a:t>also </a:t>
            </a:r>
            <a:r>
              <a:rPr sz="2531" spc="-14" dirty="0">
                <a:latin typeface="Gill Sans MT"/>
                <a:cs typeface="Gill Sans MT"/>
              </a:rPr>
              <a:t>provide </a:t>
            </a:r>
            <a:r>
              <a:rPr sz="2531" dirty="0">
                <a:latin typeface="Gill Sans MT"/>
                <a:cs typeface="Gill Sans MT"/>
              </a:rPr>
              <a:t>a </a:t>
            </a:r>
            <a:r>
              <a:rPr sz="2531" spc="-35" dirty="0">
                <a:latin typeface="Gill Sans MT"/>
                <a:cs typeface="Gill Sans MT"/>
              </a:rPr>
              <a:t>way </a:t>
            </a:r>
            <a:r>
              <a:rPr sz="2531" dirty="0">
                <a:latin typeface="Gill Sans MT"/>
                <a:cs typeface="Gill Sans MT"/>
              </a:rPr>
              <a:t>of </a:t>
            </a:r>
            <a:r>
              <a:rPr sz="2531" spc="-4" dirty="0">
                <a:latin typeface="Gill Sans MT"/>
                <a:cs typeface="Gill Sans MT"/>
              </a:rPr>
              <a:t>labelling information  </a:t>
            </a:r>
            <a:r>
              <a:rPr sz="2531" dirty="0">
                <a:latin typeface="Gill Sans MT"/>
                <a:cs typeface="Gill Sans MT"/>
              </a:rPr>
              <a:t>Use the </a:t>
            </a:r>
            <a:r>
              <a:rPr sz="2531" spc="-4" dirty="0">
                <a:latin typeface="Gill Sans MT"/>
                <a:cs typeface="Gill Sans MT"/>
              </a:rPr>
              <a:t>“assignment </a:t>
            </a:r>
            <a:r>
              <a:rPr sz="2531" dirty="0">
                <a:latin typeface="Gill Sans MT"/>
                <a:cs typeface="Gill Sans MT"/>
              </a:rPr>
              <a:t>operator” </a:t>
            </a:r>
            <a:r>
              <a:rPr sz="2531" spc="-4" dirty="0">
                <a:solidFill>
                  <a:srgbClr val="0061FF"/>
                </a:solidFill>
                <a:latin typeface="Lucida Console"/>
                <a:cs typeface="Lucida Console"/>
              </a:rPr>
              <a:t>&lt;-</a:t>
            </a:r>
            <a:r>
              <a:rPr sz="2531" spc="-1100" dirty="0">
                <a:solidFill>
                  <a:srgbClr val="0061FF"/>
                </a:solidFill>
                <a:latin typeface="Lucida Console"/>
                <a:cs typeface="Lucida Console"/>
              </a:rPr>
              <a:t> </a:t>
            </a:r>
            <a:r>
              <a:rPr sz="2531" dirty="0">
                <a:latin typeface="Gill Sans MT"/>
                <a:cs typeface="Gill Sans MT"/>
              </a:rPr>
              <a:t>to </a:t>
            </a:r>
            <a:r>
              <a:rPr sz="2531" spc="-11" dirty="0">
                <a:latin typeface="Gill Sans MT"/>
                <a:cs typeface="Gill Sans MT"/>
              </a:rPr>
              <a:t>create </a:t>
            </a:r>
            <a:r>
              <a:rPr sz="2531" dirty="0">
                <a:latin typeface="Gill Sans MT"/>
                <a:cs typeface="Gill Sans MT"/>
              </a:rPr>
              <a:t>one</a:t>
            </a:r>
            <a:endParaRPr sz="2531">
              <a:latin typeface="Gill Sans MT"/>
              <a:cs typeface="Gill Sans M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95A3AD-25C4-F84D-91DC-630887411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586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667000" y="1148440"/>
            <a:ext cx="212527" cy="16286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4458"/>
              </a:lnSpc>
            </a:pPr>
            <a:r>
              <a:rPr sz="4324" dirty="0">
                <a:latin typeface="Gill Sans MT"/>
                <a:cs typeface="Gill Sans MT"/>
              </a:rPr>
              <a:t>•</a:t>
            </a:r>
            <a:endParaRPr sz="4324">
              <a:latin typeface="Gill Sans MT"/>
              <a:cs typeface="Gill Sans MT"/>
            </a:endParaRPr>
          </a:p>
          <a:p>
            <a:pPr marL="8929">
              <a:lnSpc>
                <a:spcPts val="3730"/>
              </a:lnSpc>
            </a:pPr>
            <a:r>
              <a:rPr sz="4324" dirty="0">
                <a:latin typeface="Gill Sans MT"/>
                <a:cs typeface="Gill Sans MT"/>
              </a:rPr>
              <a:t>•</a:t>
            </a:r>
            <a:endParaRPr sz="4324">
              <a:latin typeface="Gill Sans MT"/>
              <a:cs typeface="Gill Sans MT"/>
            </a:endParaRPr>
          </a:p>
          <a:p>
            <a:pPr marL="8929">
              <a:lnSpc>
                <a:spcPts val="4461"/>
              </a:lnSpc>
            </a:pPr>
            <a:r>
              <a:rPr sz="4324" dirty="0">
                <a:latin typeface="Gill Sans MT"/>
                <a:cs typeface="Gill Sans MT"/>
              </a:rPr>
              <a:t>•</a:t>
            </a:r>
            <a:endParaRPr sz="4324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68836" y="1294805"/>
            <a:ext cx="6380708" cy="13090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spc="-21" dirty="0">
                <a:latin typeface="Gill Sans MT"/>
                <a:cs typeface="Gill Sans MT"/>
              </a:rPr>
              <a:t>Variables </a:t>
            </a:r>
            <a:r>
              <a:rPr sz="2531" spc="-18" dirty="0">
                <a:latin typeface="Gill Sans MT"/>
                <a:cs typeface="Gill Sans MT"/>
              </a:rPr>
              <a:t>are </a:t>
            </a:r>
            <a:r>
              <a:rPr sz="2531" dirty="0">
                <a:latin typeface="Gill Sans MT"/>
                <a:cs typeface="Gill Sans MT"/>
              </a:rPr>
              <a:t>used to </a:t>
            </a:r>
            <a:r>
              <a:rPr sz="2531" spc="-11" dirty="0">
                <a:latin typeface="Gill Sans MT"/>
                <a:cs typeface="Gill Sans MT"/>
              </a:rPr>
              <a:t>store</a:t>
            </a:r>
            <a:r>
              <a:rPr sz="2531" spc="-7" dirty="0">
                <a:latin typeface="Gill Sans MT"/>
                <a:cs typeface="Gill Sans MT"/>
              </a:rPr>
              <a:t> </a:t>
            </a:r>
            <a:r>
              <a:rPr sz="2531" spc="-4" dirty="0">
                <a:latin typeface="Gill Sans MT"/>
                <a:cs typeface="Gill Sans MT"/>
              </a:rPr>
              <a:t>information</a:t>
            </a:r>
            <a:endParaRPr sz="2531" dirty="0">
              <a:latin typeface="Gill Sans MT"/>
              <a:cs typeface="Gill Sans MT"/>
            </a:endParaRPr>
          </a:p>
          <a:p>
            <a:pPr marL="8929" marR="3572">
              <a:lnSpc>
                <a:spcPct val="122700"/>
              </a:lnSpc>
            </a:pPr>
            <a:r>
              <a:rPr sz="2531" spc="-11" dirty="0">
                <a:latin typeface="Gill Sans MT"/>
                <a:cs typeface="Gill Sans MT"/>
              </a:rPr>
              <a:t>They </a:t>
            </a:r>
            <a:r>
              <a:rPr sz="2531" spc="-4" dirty="0">
                <a:latin typeface="Gill Sans MT"/>
                <a:cs typeface="Gill Sans MT"/>
              </a:rPr>
              <a:t>also </a:t>
            </a:r>
            <a:r>
              <a:rPr sz="2531" spc="-14" dirty="0">
                <a:latin typeface="Gill Sans MT"/>
                <a:cs typeface="Gill Sans MT"/>
              </a:rPr>
              <a:t>provide </a:t>
            </a:r>
            <a:r>
              <a:rPr sz="2531" dirty="0">
                <a:latin typeface="Gill Sans MT"/>
                <a:cs typeface="Gill Sans MT"/>
              </a:rPr>
              <a:t>a </a:t>
            </a:r>
            <a:r>
              <a:rPr sz="2531" spc="-35" dirty="0">
                <a:latin typeface="Gill Sans MT"/>
                <a:cs typeface="Gill Sans MT"/>
              </a:rPr>
              <a:t>way </a:t>
            </a:r>
            <a:r>
              <a:rPr sz="2531" dirty="0">
                <a:latin typeface="Gill Sans MT"/>
                <a:cs typeface="Gill Sans MT"/>
              </a:rPr>
              <a:t>of </a:t>
            </a:r>
            <a:r>
              <a:rPr sz="2531" spc="-4" dirty="0">
                <a:latin typeface="Gill Sans MT"/>
                <a:cs typeface="Gill Sans MT"/>
              </a:rPr>
              <a:t>labelling information  </a:t>
            </a:r>
            <a:r>
              <a:rPr sz="2531" dirty="0">
                <a:latin typeface="Gill Sans MT"/>
                <a:cs typeface="Gill Sans MT"/>
              </a:rPr>
              <a:t>Use the </a:t>
            </a:r>
            <a:r>
              <a:rPr sz="2531" spc="-4" dirty="0">
                <a:latin typeface="Gill Sans MT"/>
                <a:cs typeface="Gill Sans MT"/>
              </a:rPr>
              <a:t>“assignment </a:t>
            </a:r>
            <a:r>
              <a:rPr sz="2531" dirty="0">
                <a:latin typeface="Gill Sans MT"/>
                <a:cs typeface="Gill Sans MT"/>
              </a:rPr>
              <a:t>operator” </a:t>
            </a:r>
            <a:r>
              <a:rPr sz="2531" spc="-4" dirty="0">
                <a:solidFill>
                  <a:srgbClr val="0061FF"/>
                </a:solidFill>
                <a:latin typeface="Lucida Console"/>
                <a:cs typeface="Lucida Console"/>
              </a:rPr>
              <a:t>&lt;-</a:t>
            </a:r>
            <a:r>
              <a:rPr sz="2531" spc="-1100" dirty="0">
                <a:solidFill>
                  <a:srgbClr val="0061FF"/>
                </a:solidFill>
                <a:latin typeface="Lucida Console"/>
                <a:cs typeface="Lucida Console"/>
              </a:rPr>
              <a:t> </a:t>
            </a:r>
            <a:r>
              <a:rPr sz="2531" dirty="0">
                <a:latin typeface="Gill Sans MT"/>
                <a:cs typeface="Gill Sans MT"/>
              </a:rPr>
              <a:t>to </a:t>
            </a:r>
            <a:r>
              <a:rPr sz="2531" spc="-11" dirty="0">
                <a:latin typeface="Gill Sans MT"/>
                <a:cs typeface="Gill Sans MT"/>
              </a:rPr>
              <a:t>create </a:t>
            </a:r>
            <a:r>
              <a:rPr sz="2531" dirty="0">
                <a:latin typeface="Gill Sans MT"/>
                <a:cs typeface="Gill Sans MT"/>
              </a:rPr>
              <a:t>one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86009" y="3384352"/>
            <a:ext cx="1314896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age &lt;-</a:t>
            </a:r>
            <a:r>
              <a:rPr sz="1547" spc="-60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34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2063" y="4648795"/>
            <a:ext cx="305306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ts val="1617"/>
              </a:lnSpc>
            </a:pPr>
            <a:r>
              <a:rPr sz="1547" dirty="0">
                <a:solidFill>
                  <a:srgbClr val="990100"/>
                </a:solidFill>
                <a:latin typeface="Gill Sans MT"/>
                <a:cs typeface="Gill Sans MT"/>
              </a:rPr>
              <a:t>No output </a:t>
            </a:r>
            <a:r>
              <a:rPr sz="1547" spc="-4" dirty="0">
                <a:solidFill>
                  <a:srgbClr val="990100"/>
                </a:solidFill>
                <a:latin typeface="Gill Sans MT"/>
                <a:cs typeface="Gill Sans MT"/>
              </a:rPr>
              <a:t>appears </a:t>
            </a:r>
            <a:r>
              <a:rPr sz="1547" dirty="0">
                <a:solidFill>
                  <a:srgbClr val="990100"/>
                </a:solidFill>
                <a:latin typeface="Gill Sans MT"/>
                <a:cs typeface="Gill Sans MT"/>
              </a:rPr>
              <a:t>in the </a:t>
            </a:r>
            <a:r>
              <a:rPr sz="1547" spc="4" dirty="0">
                <a:solidFill>
                  <a:srgbClr val="990100"/>
                </a:solidFill>
                <a:latin typeface="Gill Sans MT"/>
                <a:cs typeface="Gill Sans MT"/>
              </a:rPr>
              <a:t>console,</a:t>
            </a:r>
            <a:r>
              <a:rPr sz="1547" spc="-221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1547" dirty="0">
                <a:solidFill>
                  <a:srgbClr val="990100"/>
                </a:solidFill>
                <a:latin typeface="Gill Sans MT"/>
                <a:cs typeface="Gill Sans MT"/>
              </a:rPr>
              <a:t>but  the variable </a:t>
            </a:r>
            <a:r>
              <a:rPr sz="1547" spc="-4" dirty="0">
                <a:solidFill>
                  <a:srgbClr val="990100"/>
                </a:solidFill>
                <a:latin typeface="Gill Sans MT"/>
                <a:cs typeface="Gill Sans MT"/>
              </a:rPr>
              <a:t>shows </a:t>
            </a:r>
            <a:r>
              <a:rPr sz="1547" dirty="0">
                <a:solidFill>
                  <a:srgbClr val="990100"/>
                </a:solidFill>
                <a:latin typeface="Gill Sans MT"/>
                <a:cs typeface="Gill Sans MT"/>
              </a:rPr>
              <a:t>up in the Rstudio  </a:t>
            </a:r>
            <a:r>
              <a:rPr sz="1547" spc="-4" dirty="0">
                <a:solidFill>
                  <a:srgbClr val="990100"/>
                </a:solidFill>
                <a:latin typeface="Gill Sans MT"/>
                <a:cs typeface="Gill Sans MT"/>
              </a:rPr>
              <a:t>“workspace”</a:t>
            </a:r>
            <a:r>
              <a:rPr sz="1547" spc="-63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1547" dirty="0">
                <a:solidFill>
                  <a:srgbClr val="990100"/>
                </a:solidFill>
                <a:latin typeface="Gill Sans MT"/>
                <a:cs typeface="Gill Sans MT"/>
              </a:rPr>
              <a:t>panel</a:t>
            </a:r>
          </a:p>
        </p:txBody>
      </p:sp>
      <p:sp>
        <p:nvSpPr>
          <p:cNvPr id="8" name="object 8"/>
          <p:cNvSpPr/>
          <p:nvPr/>
        </p:nvSpPr>
        <p:spPr>
          <a:xfrm>
            <a:off x="5908042" y="3981589"/>
            <a:ext cx="971837" cy="545187"/>
          </a:xfrm>
          <a:custGeom>
            <a:avLst/>
            <a:gdLst/>
            <a:ahLst/>
            <a:cxnLst/>
            <a:rect l="l" t="t" r="r" b="b"/>
            <a:pathLst>
              <a:path w="1105534" h="50800">
                <a:moveTo>
                  <a:pt x="1105369" y="0"/>
                </a:moveTo>
                <a:lnTo>
                  <a:pt x="1100607" y="215"/>
                </a:lnTo>
                <a:lnTo>
                  <a:pt x="0" y="508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0"/>
          <p:cNvSpPr/>
          <p:nvPr/>
        </p:nvSpPr>
        <p:spPr>
          <a:xfrm>
            <a:off x="2211586" y="3053953"/>
            <a:ext cx="2455664" cy="1044773"/>
          </a:xfrm>
          <a:custGeom>
            <a:avLst/>
            <a:gdLst/>
            <a:ahLst/>
            <a:cxnLst/>
            <a:rect l="l" t="t" r="r" b="b"/>
            <a:pathLst>
              <a:path w="3492500" h="1485900">
                <a:moveTo>
                  <a:pt x="0" y="0"/>
                </a:moveTo>
                <a:lnTo>
                  <a:pt x="3492500" y="0"/>
                </a:lnTo>
                <a:lnTo>
                  <a:pt x="3492500" y="1485900"/>
                </a:lnTo>
                <a:lnTo>
                  <a:pt x="0" y="14859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1"/>
          <p:cNvSpPr/>
          <p:nvPr/>
        </p:nvSpPr>
        <p:spPr>
          <a:xfrm>
            <a:off x="3381376" y="4029593"/>
            <a:ext cx="5804" cy="328166"/>
          </a:xfrm>
          <a:custGeom>
            <a:avLst/>
            <a:gdLst/>
            <a:ahLst/>
            <a:cxnLst/>
            <a:rect l="l" t="t" r="r" b="b"/>
            <a:pathLst>
              <a:path w="8255" h="466725">
                <a:moveTo>
                  <a:pt x="8102" y="0"/>
                </a:moveTo>
                <a:lnTo>
                  <a:pt x="8026" y="4762"/>
                </a:lnTo>
                <a:lnTo>
                  <a:pt x="0" y="4662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2"/>
          <p:cNvSpPr/>
          <p:nvPr/>
        </p:nvSpPr>
        <p:spPr>
          <a:xfrm>
            <a:off x="3366748" y="4002813"/>
            <a:ext cx="40184" cy="40630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0074" y="42849"/>
                </a:moveTo>
                <a:lnTo>
                  <a:pt x="28829" y="42849"/>
                </a:lnTo>
                <a:lnTo>
                  <a:pt x="57150" y="57632"/>
                </a:lnTo>
                <a:lnTo>
                  <a:pt x="50074" y="42849"/>
                </a:lnTo>
                <a:close/>
              </a:path>
              <a:path w="57150" h="57785">
                <a:moveTo>
                  <a:pt x="29565" y="0"/>
                </a:moveTo>
                <a:lnTo>
                  <a:pt x="0" y="56641"/>
                </a:lnTo>
                <a:lnTo>
                  <a:pt x="28829" y="42849"/>
                </a:lnTo>
                <a:lnTo>
                  <a:pt x="50074" y="42849"/>
                </a:lnTo>
                <a:lnTo>
                  <a:pt x="29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E518F3E6-525C-F144-B34E-FC4E8FD121DB}"/>
              </a:ext>
            </a:extLst>
          </p:cNvPr>
          <p:cNvSpPr txBox="1">
            <a:spLocks/>
          </p:cNvSpPr>
          <p:nvPr/>
        </p:nvSpPr>
        <p:spPr>
          <a:xfrm>
            <a:off x="2536723" y="330399"/>
            <a:ext cx="5119097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929">
              <a:lnSpc>
                <a:spcPct val="100000"/>
              </a:lnSpc>
              <a:tabLst>
                <a:tab pos="1614430" algn="l"/>
              </a:tabLst>
            </a:pPr>
            <a:r>
              <a:rPr lang="en-US" spc="-11"/>
              <a:t>Creating </a:t>
            </a:r>
            <a:r>
              <a:rPr lang="en-US" spc="-4"/>
              <a:t>variables</a:t>
            </a:r>
            <a:endParaRPr lang="en-US" spc="-4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9EE6795-7FD9-764B-A9BF-FF55D1497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3BCC7EB-A0ED-194C-9133-675126862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420" y="3019463"/>
            <a:ext cx="4961142" cy="23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671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7665" y="330399"/>
            <a:ext cx="6424678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1638539" algn="l"/>
                <a:tab pos="2516743" algn="l"/>
              </a:tabLst>
            </a:pPr>
            <a:r>
              <a:rPr spc="-46" dirty="0"/>
              <a:t>Working</a:t>
            </a:r>
            <a:r>
              <a:rPr lang="en-US" spc="-46" dirty="0"/>
              <a:t> </a:t>
            </a:r>
            <a:r>
              <a:rPr spc="-4" dirty="0"/>
              <a:t>with</a:t>
            </a:r>
            <a:r>
              <a:rPr lang="en-US" spc="-4" dirty="0"/>
              <a:t> </a:t>
            </a:r>
            <a:r>
              <a:rPr spc="-4" dirty="0"/>
              <a:t>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52128" y="2562821"/>
            <a:ext cx="1197025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(R</a:t>
            </a:r>
            <a:r>
              <a:rPr sz="1547" spc="-67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ignores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45741" y="2562821"/>
            <a:ext cx="607219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after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53091" y="2562821"/>
            <a:ext cx="725537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the</a:t>
            </a:r>
            <a:r>
              <a:rPr sz="1547" spc="-67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#)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80563" y="2053828"/>
            <a:ext cx="2965103" cy="10036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dirty="0">
                <a:latin typeface="Courier New"/>
                <a:cs typeface="Courier New"/>
              </a:rPr>
              <a:t>&gt;</a:t>
            </a:r>
            <a:endParaRPr sz="1547">
              <a:latin typeface="Courier New"/>
              <a:cs typeface="Courier New"/>
            </a:endParaRPr>
          </a:p>
          <a:p>
            <a:pPr marL="8929">
              <a:spcBef>
                <a:spcPts val="183"/>
              </a:spcBef>
              <a:tabLst>
                <a:tab pos="244665" algn="l"/>
                <a:tab pos="480400" algn="l"/>
                <a:tab pos="1659077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#	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this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is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 a	comment...</a:t>
            </a:r>
            <a:endParaRPr sz="1547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  <a:tabLst>
                <a:tab pos="244665" algn="l"/>
                <a:tab pos="1776945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#	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everything</a:t>
            </a:r>
            <a:endParaRPr sz="1547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</a:pPr>
            <a:r>
              <a:rPr sz="1547" dirty="0">
                <a:latin typeface="Courier New"/>
                <a:cs typeface="Courier New"/>
              </a:rPr>
              <a:t>&gt;</a:t>
            </a:r>
            <a:endParaRPr sz="1547">
              <a:latin typeface="Courier New"/>
              <a:cs typeface="Courier New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11E90F-D29E-9947-9DCE-ADD99BC8F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286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452128" y="2562821"/>
            <a:ext cx="1197025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(R</a:t>
            </a:r>
            <a:r>
              <a:rPr sz="1547" spc="-67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ignores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45741" y="2562821"/>
            <a:ext cx="607219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after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53091" y="2562821"/>
            <a:ext cx="725537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the</a:t>
            </a:r>
            <a:r>
              <a:rPr sz="1547" spc="-67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#)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80563" y="2053829"/>
            <a:ext cx="2965103" cy="12545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dirty="0">
                <a:latin typeface="Courier New"/>
                <a:cs typeface="Courier New"/>
              </a:rPr>
              <a:t>&gt;</a:t>
            </a:r>
            <a:endParaRPr sz="1547">
              <a:latin typeface="Courier New"/>
              <a:cs typeface="Courier New"/>
            </a:endParaRPr>
          </a:p>
          <a:p>
            <a:pPr marL="8929">
              <a:spcBef>
                <a:spcPts val="183"/>
              </a:spcBef>
              <a:tabLst>
                <a:tab pos="244665" algn="l"/>
                <a:tab pos="480400" algn="l"/>
                <a:tab pos="1659077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#	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this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is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 a	comment...</a:t>
            </a:r>
            <a:endParaRPr sz="1547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  <a:tabLst>
                <a:tab pos="244665" algn="l"/>
                <a:tab pos="1776945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#	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everything</a:t>
            </a:r>
            <a:endParaRPr sz="1547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</a:pPr>
            <a:r>
              <a:rPr sz="1547" dirty="0">
                <a:latin typeface="Courier New"/>
                <a:cs typeface="Courier New"/>
              </a:rPr>
              <a:t>&gt;</a:t>
            </a:r>
            <a:endParaRPr sz="1547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</a:pPr>
            <a:r>
              <a:rPr sz="1547" dirty="0">
                <a:latin typeface="Courier New"/>
                <a:cs typeface="Courier New"/>
              </a:rPr>
              <a:t>&gt;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16346" y="3062883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age &lt;-</a:t>
            </a:r>
            <a:r>
              <a:rPr sz="1547" spc="-60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34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31042" y="3062883"/>
            <a:ext cx="1314896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#	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store</a:t>
            </a:r>
            <a:r>
              <a:rPr sz="1547" spc="-67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the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45740" y="3062883"/>
            <a:ext cx="607219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value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53089" y="3062883"/>
            <a:ext cx="2022128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951871" algn="l"/>
              </a:tabLst>
            </a:pP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3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4 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a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s a	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variable,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75136" y="3062883"/>
            <a:ext cx="725091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called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00378" y="3062883"/>
            <a:ext cx="607665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"age"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C8A1EE51-4614-2046-9152-FD94BAB19F15}"/>
              </a:ext>
            </a:extLst>
          </p:cNvPr>
          <p:cNvSpPr txBox="1">
            <a:spLocks/>
          </p:cNvSpPr>
          <p:nvPr/>
        </p:nvSpPr>
        <p:spPr>
          <a:xfrm>
            <a:off x="3067665" y="330399"/>
            <a:ext cx="6424678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929">
              <a:lnSpc>
                <a:spcPct val="100000"/>
              </a:lnSpc>
              <a:tabLst>
                <a:tab pos="1638539" algn="l"/>
                <a:tab pos="2516743" algn="l"/>
              </a:tabLst>
            </a:pPr>
            <a:r>
              <a:rPr lang="en-US" spc="-46"/>
              <a:t>Working </a:t>
            </a:r>
            <a:r>
              <a:rPr lang="en-US" spc="-4"/>
              <a:t>with variables</a:t>
            </a:r>
            <a:endParaRPr lang="en-US" spc="-4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B88F28-95BB-AF42-B686-1C7958565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36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452128" y="2562821"/>
            <a:ext cx="1197025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(R</a:t>
            </a:r>
            <a:r>
              <a:rPr sz="1547" spc="-67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ignores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45741" y="2562821"/>
            <a:ext cx="607219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after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53091" y="2562821"/>
            <a:ext cx="725537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the</a:t>
            </a:r>
            <a:r>
              <a:rPr sz="1547" spc="-67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#)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53089" y="3062883"/>
            <a:ext cx="607665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34</a:t>
            </a:r>
            <a:r>
              <a:rPr sz="1547" spc="-67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as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60439" y="3062883"/>
            <a:ext cx="1314896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a	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variable,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5136" y="3062883"/>
            <a:ext cx="725091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called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00378" y="3062883"/>
            <a:ext cx="607665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"age"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80563" y="2053828"/>
            <a:ext cx="2965103" cy="15054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dirty="0">
                <a:latin typeface="Courier New"/>
                <a:cs typeface="Courier New"/>
              </a:rPr>
              <a:t>&gt;</a:t>
            </a:r>
            <a:endParaRPr sz="1547">
              <a:latin typeface="Courier New"/>
              <a:cs typeface="Courier New"/>
            </a:endParaRPr>
          </a:p>
          <a:p>
            <a:pPr marL="8929">
              <a:spcBef>
                <a:spcPts val="183"/>
              </a:spcBef>
              <a:tabLst>
                <a:tab pos="244665" algn="l"/>
                <a:tab pos="480400" algn="l"/>
                <a:tab pos="1659077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#	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this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is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 a	comment...</a:t>
            </a:r>
            <a:endParaRPr sz="1547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  <a:tabLst>
                <a:tab pos="244665" algn="l"/>
                <a:tab pos="1776945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#	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everything</a:t>
            </a:r>
            <a:endParaRPr sz="1547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</a:pPr>
            <a:r>
              <a:rPr sz="1547" dirty="0">
                <a:latin typeface="Courier New"/>
                <a:cs typeface="Courier New"/>
              </a:rPr>
              <a:t>&gt;</a:t>
            </a:r>
            <a:endParaRPr sz="1547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</a:pPr>
            <a:r>
              <a:rPr sz="1547" dirty="0">
                <a:latin typeface="Courier New"/>
                <a:cs typeface="Courier New"/>
              </a:rPr>
              <a:t>&gt;</a:t>
            </a:r>
            <a:endParaRPr sz="1547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</a:pPr>
            <a:r>
              <a:rPr sz="1547" dirty="0">
                <a:latin typeface="Courier New"/>
                <a:cs typeface="Courier New"/>
              </a:rPr>
              <a:t>&gt;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16346" y="3048502"/>
            <a:ext cx="1197025" cy="504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ct val="106100"/>
              </a:lnSpc>
            </a:pP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age &lt;- 34  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print(age)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31040" y="3062883"/>
            <a:ext cx="843409" cy="488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#	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store</a:t>
            </a:r>
            <a:endParaRPr sz="1547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  <a:tabLst>
                <a:tab pos="244665" algn="l"/>
              </a:tabLst>
            </a:pP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#	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ask</a:t>
            </a:r>
            <a:r>
              <a:rPr sz="1547" spc="-67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R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74172" y="3048502"/>
            <a:ext cx="1079153" cy="504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ct val="106100"/>
              </a:lnSpc>
            </a:pP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the</a:t>
            </a:r>
            <a:r>
              <a:rPr sz="1547" spc="-67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value  to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27846" y="3312915"/>
            <a:ext cx="607219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print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35196" y="3312915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it</a:t>
            </a:r>
            <a:r>
              <a:rPr sz="1547" spc="-67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out...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80563" y="3562946"/>
            <a:ext cx="725537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latin typeface="Courier New"/>
                <a:cs typeface="Courier New"/>
              </a:rPr>
              <a:t>[1]</a:t>
            </a:r>
            <a:r>
              <a:rPr sz="1547" spc="-67" dirty="0">
                <a:latin typeface="Courier New"/>
                <a:cs typeface="Courier New"/>
              </a:rPr>
              <a:t> </a:t>
            </a:r>
            <a:r>
              <a:rPr sz="1547" dirty="0">
                <a:latin typeface="Courier New"/>
                <a:cs typeface="Courier New"/>
              </a:rPr>
              <a:t>34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0DCB351F-3D5E-594C-B50F-4D576A2811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67665" y="330399"/>
            <a:ext cx="6424678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1638539" algn="l"/>
                <a:tab pos="2516743" algn="l"/>
              </a:tabLst>
            </a:pPr>
            <a:r>
              <a:rPr spc="-46" dirty="0"/>
              <a:t>Working</a:t>
            </a:r>
            <a:r>
              <a:rPr lang="en-US" spc="-46" dirty="0"/>
              <a:t> </a:t>
            </a:r>
            <a:r>
              <a:rPr spc="-4" dirty="0"/>
              <a:t>with</a:t>
            </a:r>
            <a:r>
              <a:rPr lang="en-US" spc="-4" dirty="0"/>
              <a:t> </a:t>
            </a:r>
            <a:r>
              <a:rPr spc="-4" dirty="0"/>
              <a:t>variables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278720-4412-DA4B-89A8-4176FFAAB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140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452128" y="2562821"/>
            <a:ext cx="1197025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(R</a:t>
            </a:r>
            <a:r>
              <a:rPr sz="1547" spc="-67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ignores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45741" y="2562821"/>
            <a:ext cx="607219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after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53091" y="2562821"/>
            <a:ext cx="725537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the</a:t>
            </a:r>
            <a:r>
              <a:rPr sz="1547" spc="-67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#)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53089" y="3062883"/>
            <a:ext cx="607665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34</a:t>
            </a:r>
            <a:r>
              <a:rPr sz="1547" spc="-67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as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60439" y="3062883"/>
            <a:ext cx="1314896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a	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variable,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5136" y="3062883"/>
            <a:ext cx="725091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called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00378" y="3062883"/>
            <a:ext cx="607665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"age"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80563" y="2053828"/>
            <a:ext cx="2965103" cy="15054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dirty="0">
                <a:latin typeface="Courier New"/>
                <a:cs typeface="Courier New"/>
              </a:rPr>
              <a:t>&gt;</a:t>
            </a:r>
            <a:endParaRPr sz="1547">
              <a:latin typeface="Courier New"/>
              <a:cs typeface="Courier New"/>
            </a:endParaRPr>
          </a:p>
          <a:p>
            <a:pPr marL="8929">
              <a:spcBef>
                <a:spcPts val="183"/>
              </a:spcBef>
              <a:tabLst>
                <a:tab pos="244665" algn="l"/>
                <a:tab pos="480400" algn="l"/>
                <a:tab pos="1659077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#	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this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is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 a	comment...</a:t>
            </a:r>
            <a:endParaRPr sz="1547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  <a:tabLst>
                <a:tab pos="244665" algn="l"/>
                <a:tab pos="1776945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#	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everything</a:t>
            </a:r>
            <a:endParaRPr sz="1547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</a:pPr>
            <a:r>
              <a:rPr sz="1547" dirty="0">
                <a:latin typeface="Courier New"/>
                <a:cs typeface="Courier New"/>
              </a:rPr>
              <a:t>&gt;</a:t>
            </a:r>
            <a:endParaRPr sz="1547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</a:pPr>
            <a:r>
              <a:rPr sz="1547" dirty="0">
                <a:latin typeface="Courier New"/>
                <a:cs typeface="Courier New"/>
              </a:rPr>
              <a:t>&gt;</a:t>
            </a:r>
            <a:endParaRPr sz="1547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</a:pPr>
            <a:r>
              <a:rPr sz="1547" dirty="0">
                <a:latin typeface="Courier New"/>
                <a:cs typeface="Courier New"/>
              </a:rPr>
              <a:t>&gt;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16346" y="3048502"/>
            <a:ext cx="1197025" cy="504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ct val="106100"/>
              </a:lnSpc>
            </a:pP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age &lt;- 34  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print(age)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31040" y="3062883"/>
            <a:ext cx="843409" cy="488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#	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store</a:t>
            </a:r>
            <a:endParaRPr sz="1547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  <a:tabLst>
                <a:tab pos="244665" algn="l"/>
              </a:tabLst>
            </a:pP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#	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ask</a:t>
            </a:r>
            <a:r>
              <a:rPr sz="1547" spc="-67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R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74172" y="3048502"/>
            <a:ext cx="1079153" cy="504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ct val="106100"/>
              </a:lnSpc>
            </a:pP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the</a:t>
            </a:r>
            <a:r>
              <a:rPr sz="1547" spc="-67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value  to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27846" y="3312915"/>
            <a:ext cx="607219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print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80563" y="3562946"/>
            <a:ext cx="725537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latin typeface="Courier New"/>
                <a:cs typeface="Courier New"/>
              </a:rPr>
              <a:t>[1]</a:t>
            </a:r>
            <a:r>
              <a:rPr sz="1547" spc="-67" dirty="0">
                <a:latin typeface="Courier New"/>
                <a:cs typeface="Courier New"/>
              </a:rPr>
              <a:t> </a:t>
            </a:r>
            <a:r>
              <a:rPr sz="1547" dirty="0">
                <a:latin typeface="Courier New"/>
                <a:cs typeface="Courier New"/>
              </a:rPr>
              <a:t>34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80563" y="3812977"/>
            <a:ext cx="607665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age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31042" y="3812977"/>
            <a:ext cx="1314896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#	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actually,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45740" y="3312914"/>
            <a:ext cx="2022128" cy="752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8268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it</a:t>
            </a:r>
            <a:r>
              <a:rPr sz="1547" spc="-67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out...</a:t>
            </a:r>
            <a:endParaRPr sz="1547">
              <a:latin typeface="Courier New"/>
              <a:cs typeface="Courier New"/>
            </a:endParaRPr>
          </a:p>
          <a:p>
            <a:pPr>
              <a:spcBef>
                <a:spcPts val="18"/>
              </a:spcBef>
            </a:pPr>
            <a:endParaRPr sz="1793">
              <a:latin typeface="Times New Roman"/>
              <a:cs typeface="Times New Roman"/>
            </a:endParaRPr>
          </a:p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you can just</a:t>
            </a:r>
            <a:r>
              <a:rPr sz="1547" spc="-53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type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67788" y="3812977"/>
            <a:ext cx="961281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the</a:t>
            </a:r>
            <a:r>
              <a:rPr sz="1547" spc="-67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name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28811" y="3812977"/>
            <a:ext cx="1314896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directly...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80563" y="4063008"/>
            <a:ext cx="725537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latin typeface="Courier New"/>
                <a:cs typeface="Courier New"/>
              </a:rPr>
              <a:t>[1]</a:t>
            </a:r>
            <a:r>
              <a:rPr sz="1547" spc="-67" dirty="0">
                <a:latin typeface="Courier New"/>
                <a:cs typeface="Courier New"/>
              </a:rPr>
              <a:t> </a:t>
            </a:r>
            <a:r>
              <a:rPr sz="1547" dirty="0">
                <a:latin typeface="Courier New"/>
                <a:cs typeface="Courier New"/>
              </a:rPr>
              <a:t>34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4D28D2F9-199D-C84C-9E51-ABC8A2DFF7D5}"/>
              </a:ext>
            </a:extLst>
          </p:cNvPr>
          <p:cNvSpPr txBox="1">
            <a:spLocks/>
          </p:cNvSpPr>
          <p:nvPr/>
        </p:nvSpPr>
        <p:spPr>
          <a:xfrm>
            <a:off x="3067665" y="330399"/>
            <a:ext cx="6424678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929">
              <a:lnSpc>
                <a:spcPct val="100000"/>
              </a:lnSpc>
              <a:tabLst>
                <a:tab pos="1638539" algn="l"/>
                <a:tab pos="2516743" algn="l"/>
              </a:tabLst>
            </a:pPr>
            <a:r>
              <a:rPr lang="en-US" spc="-46"/>
              <a:t>Working </a:t>
            </a:r>
            <a:r>
              <a:rPr lang="en-US" spc="-4"/>
              <a:t>with variables</a:t>
            </a:r>
            <a:endParaRPr lang="en-US" spc="-4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2D47B6B-CE50-8048-A8B5-0E20D50B0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907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452128" y="2562821"/>
            <a:ext cx="1197025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(R</a:t>
            </a:r>
            <a:r>
              <a:rPr sz="1547" spc="-67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ignores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45741" y="2562821"/>
            <a:ext cx="607219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after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53091" y="2562821"/>
            <a:ext cx="725537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the</a:t>
            </a:r>
            <a:r>
              <a:rPr sz="1547" spc="-67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#)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53089" y="3062883"/>
            <a:ext cx="607665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34</a:t>
            </a:r>
            <a:r>
              <a:rPr sz="1547" spc="-67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as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60439" y="3062883"/>
            <a:ext cx="1314896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a	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variable,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5136" y="3062883"/>
            <a:ext cx="725091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called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00378" y="3062883"/>
            <a:ext cx="607665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"age"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80563" y="2053828"/>
            <a:ext cx="2965103" cy="15054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dirty="0">
                <a:latin typeface="Courier New"/>
                <a:cs typeface="Courier New"/>
              </a:rPr>
              <a:t>&gt;</a:t>
            </a:r>
            <a:endParaRPr sz="1547">
              <a:latin typeface="Courier New"/>
              <a:cs typeface="Courier New"/>
            </a:endParaRPr>
          </a:p>
          <a:p>
            <a:pPr marL="8929">
              <a:spcBef>
                <a:spcPts val="183"/>
              </a:spcBef>
              <a:tabLst>
                <a:tab pos="244665" algn="l"/>
                <a:tab pos="480400" algn="l"/>
                <a:tab pos="1659077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#	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this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is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 a	comment...</a:t>
            </a:r>
            <a:endParaRPr sz="1547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  <a:tabLst>
                <a:tab pos="244665" algn="l"/>
                <a:tab pos="1776945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#	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everything</a:t>
            </a:r>
            <a:endParaRPr sz="1547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</a:pPr>
            <a:r>
              <a:rPr sz="1547" dirty="0">
                <a:latin typeface="Courier New"/>
                <a:cs typeface="Courier New"/>
              </a:rPr>
              <a:t>&gt;</a:t>
            </a:r>
            <a:endParaRPr sz="1547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</a:pPr>
            <a:r>
              <a:rPr sz="1547" dirty="0">
                <a:latin typeface="Courier New"/>
                <a:cs typeface="Courier New"/>
              </a:rPr>
              <a:t>&gt;</a:t>
            </a:r>
            <a:endParaRPr sz="1547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</a:pPr>
            <a:r>
              <a:rPr sz="1547" dirty="0">
                <a:latin typeface="Courier New"/>
                <a:cs typeface="Courier New"/>
              </a:rPr>
              <a:t>&gt;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16346" y="3048502"/>
            <a:ext cx="1197025" cy="504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ct val="106100"/>
              </a:lnSpc>
            </a:pP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age &lt;- 34  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print(age)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31040" y="3062883"/>
            <a:ext cx="843409" cy="488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#	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store</a:t>
            </a:r>
            <a:endParaRPr sz="1547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  <a:tabLst>
                <a:tab pos="244665" algn="l"/>
              </a:tabLst>
            </a:pP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#	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ask</a:t>
            </a:r>
            <a:r>
              <a:rPr sz="1547" spc="-67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R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74172" y="3048502"/>
            <a:ext cx="1079153" cy="504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ct val="106100"/>
              </a:lnSpc>
            </a:pP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the</a:t>
            </a:r>
            <a:r>
              <a:rPr sz="1547" spc="-67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value  to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27846" y="3312915"/>
            <a:ext cx="607219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print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31042" y="3812977"/>
            <a:ext cx="1314896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#	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actually,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45740" y="3312914"/>
            <a:ext cx="2022128" cy="752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8268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it</a:t>
            </a:r>
            <a:r>
              <a:rPr sz="1547" spc="-67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out...</a:t>
            </a:r>
            <a:endParaRPr sz="1547">
              <a:latin typeface="Courier New"/>
              <a:cs typeface="Courier New"/>
            </a:endParaRPr>
          </a:p>
          <a:p>
            <a:pPr>
              <a:spcBef>
                <a:spcPts val="18"/>
              </a:spcBef>
            </a:pPr>
            <a:endParaRPr sz="1793">
              <a:latin typeface="Times New Roman"/>
              <a:cs typeface="Times New Roman"/>
            </a:endParaRPr>
          </a:p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you can just</a:t>
            </a:r>
            <a:r>
              <a:rPr sz="1547" spc="-53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type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67788" y="3812977"/>
            <a:ext cx="961281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the</a:t>
            </a:r>
            <a:r>
              <a:rPr sz="1547" spc="-67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name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28811" y="3812977"/>
            <a:ext cx="1314896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directly...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31040" y="4563071"/>
            <a:ext cx="1197025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  <a:tab pos="480400" algn="l"/>
              </a:tabLst>
            </a:pP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#	R	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treats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27846" y="4563071"/>
            <a:ext cx="607219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"age"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35196" y="4563071"/>
            <a:ext cx="961281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the</a:t>
            </a:r>
            <a:r>
              <a:rPr sz="1547" spc="-67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same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96219" y="4563071"/>
            <a:ext cx="2022128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as the number</a:t>
            </a:r>
            <a:r>
              <a:rPr sz="1547" spc="-53" dirty="0">
                <a:solidFill>
                  <a:srgbClr val="942192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34: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80563" y="3562945"/>
            <a:ext cx="1079153" cy="1765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latin typeface="Courier New"/>
                <a:cs typeface="Courier New"/>
              </a:rPr>
              <a:t>[1]</a:t>
            </a:r>
            <a:r>
              <a:rPr sz="1547" spc="-67" dirty="0">
                <a:latin typeface="Courier New"/>
                <a:cs typeface="Courier New"/>
              </a:rPr>
              <a:t> </a:t>
            </a:r>
            <a:r>
              <a:rPr sz="1547" dirty="0">
                <a:latin typeface="Courier New"/>
                <a:cs typeface="Courier New"/>
              </a:rPr>
              <a:t>34</a:t>
            </a:r>
            <a:endParaRPr sz="1547">
              <a:latin typeface="Courier New"/>
              <a:cs typeface="Courier New"/>
            </a:endParaRPr>
          </a:p>
          <a:p>
            <a:pPr marL="8929" marR="357175">
              <a:lnSpc>
                <a:spcPts val="1969"/>
              </a:lnSpc>
              <a:spcBef>
                <a:spcPts val="84"/>
              </a:spcBef>
              <a:tabLst>
                <a:tab pos="244665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age  </a:t>
            </a:r>
            <a:r>
              <a:rPr sz="1547" spc="-4" dirty="0">
                <a:latin typeface="Courier New"/>
                <a:cs typeface="Courier New"/>
              </a:rPr>
              <a:t>[1]</a:t>
            </a:r>
            <a:r>
              <a:rPr sz="1547" spc="-67" dirty="0">
                <a:latin typeface="Courier New"/>
                <a:cs typeface="Courier New"/>
              </a:rPr>
              <a:t> </a:t>
            </a:r>
            <a:r>
              <a:rPr sz="1547" dirty="0">
                <a:latin typeface="Courier New"/>
                <a:cs typeface="Courier New"/>
              </a:rPr>
              <a:t>34</a:t>
            </a:r>
            <a:endParaRPr sz="1547">
              <a:latin typeface="Courier New"/>
              <a:cs typeface="Courier New"/>
            </a:endParaRPr>
          </a:p>
          <a:p>
            <a:pPr marL="8929">
              <a:spcBef>
                <a:spcPts val="28"/>
              </a:spcBef>
            </a:pPr>
            <a:r>
              <a:rPr sz="1547" dirty="0">
                <a:latin typeface="Courier New"/>
                <a:cs typeface="Courier New"/>
              </a:rPr>
              <a:t>&gt;</a:t>
            </a:r>
            <a:endParaRPr sz="1547">
              <a:latin typeface="Courier New"/>
              <a:cs typeface="Courier New"/>
            </a:endParaRPr>
          </a:p>
          <a:p>
            <a:pPr marL="8929" marR="3572">
              <a:lnSpc>
                <a:spcPts val="1969"/>
              </a:lnSpc>
              <a:spcBef>
                <a:spcPts val="84"/>
              </a:spcBef>
              <a:tabLst>
                <a:tab pos="244665" algn="l"/>
                <a:tab pos="951871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ag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e *	2  </a:t>
            </a:r>
            <a:r>
              <a:rPr sz="1547" spc="-4" dirty="0">
                <a:latin typeface="Courier New"/>
                <a:cs typeface="Courier New"/>
              </a:rPr>
              <a:t>[1]</a:t>
            </a:r>
            <a:r>
              <a:rPr sz="1547" spc="-67" dirty="0">
                <a:latin typeface="Courier New"/>
                <a:cs typeface="Courier New"/>
              </a:rPr>
              <a:t> </a:t>
            </a:r>
            <a:r>
              <a:rPr sz="1547" dirty="0">
                <a:latin typeface="Courier New"/>
                <a:cs typeface="Courier New"/>
              </a:rPr>
              <a:t>68</a:t>
            </a:r>
            <a:endParaRPr sz="1547">
              <a:latin typeface="Courier New"/>
              <a:cs typeface="Courier New"/>
            </a:endParaRPr>
          </a:p>
          <a:p>
            <a:pPr marL="8929">
              <a:spcBef>
                <a:spcPts val="28"/>
              </a:spcBef>
            </a:pPr>
            <a:r>
              <a:rPr sz="1547" dirty="0">
                <a:latin typeface="Courier New"/>
                <a:cs typeface="Courier New"/>
              </a:rPr>
              <a:t>&gt;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26" name="object 2">
            <a:extLst>
              <a:ext uri="{FF2B5EF4-FFF2-40B4-BE49-F238E27FC236}">
                <a16:creationId xmlns:a16="http://schemas.microsoft.com/office/drawing/2014/main" id="{B220B2F9-FDB9-A041-8F62-474D11F5F9E2}"/>
              </a:ext>
            </a:extLst>
          </p:cNvPr>
          <p:cNvSpPr txBox="1">
            <a:spLocks/>
          </p:cNvSpPr>
          <p:nvPr/>
        </p:nvSpPr>
        <p:spPr>
          <a:xfrm>
            <a:off x="3067665" y="330399"/>
            <a:ext cx="6424678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929">
              <a:lnSpc>
                <a:spcPct val="100000"/>
              </a:lnSpc>
              <a:tabLst>
                <a:tab pos="1638539" algn="l"/>
                <a:tab pos="2516743" algn="l"/>
              </a:tabLst>
            </a:pPr>
            <a:r>
              <a:rPr lang="en-US" spc="-46"/>
              <a:t>Working </a:t>
            </a:r>
            <a:r>
              <a:rPr lang="en-US" spc="-4"/>
              <a:t>with variables</a:t>
            </a:r>
            <a:endParaRPr lang="en-US" spc="-4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5B81D7F-441E-E744-A1DF-66EC9E791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69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1302675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800" b="1" dirty="0">
                <a:solidFill>
                  <a:srgbClr val="990100"/>
                </a:solidFill>
              </a:rPr>
              <a:t>Try it yourself: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1352550"/>
            <a:ext cx="9680761" cy="160020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sz="4400" dirty="0"/>
              <a:t>Exercise </a:t>
            </a:r>
            <a:r>
              <a:rPr lang="en-US" sz="4400" b="1" dirty="0"/>
              <a:t>1.2.1: Introduction to Variables</a:t>
            </a:r>
          </a:p>
          <a:p>
            <a:pPr marL="0" indent="0">
              <a:spcAft>
                <a:spcPts val="0"/>
              </a:spcAft>
              <a:buNone/>
            </a:pPr>
            <a:endParaRPr lang="en-US" sz="4400" b="1" dirty="0"/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4800" dirty="0">
              <a:latin typeface="+mj-lt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9983443-60E5-9545-97AD-63BFED91E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5657" y="1802767"/>
            <a:ext cx="10657753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Create a variable called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MS Mincho" panose="02020609040205080304" pitchFamily="49" charset="-128"/>
                <a:cs typeface="Courier" pitchFamily="2" charset="0"/>
              </a:rPr>
              <a:t>year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whose value corresponds to the year you were born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Print out the value of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MS Mincho" panose="02020609040205080304" pitchFamily="49" charset="-128"/>
                <a:cs typeface="Courier" pitchFamily="2" charset="0"/>
              </a:rPr>
              <a:t>year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by typing the variable name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Do it again using the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MS Mincho" panose="02020609040205080304" pitchFamily="49" charset="-128"/>
                <a:cs typeface="Courier" pitchFamily="2" charset="0"/>
              </a:rPr>
              <a:t>print()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function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Calculate the square root of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MS Mincho" panose="02020609040205080304" pitchFamily="49" charset="-128"/>
                <a:cs typeface="Courier" pitchFamily="2" charset="0"/>
              </a:rPr>
              <a:t>year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using the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MS Mincho" panose="02020609040205080304" pitchFamily="49" charset="-128"/>
                <a:cs typeface="Courier" pitchFamily="2" charset="0"/>
              </a:rPr>
              <a:t>sqrt()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function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Print out the value of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MS Mincho" panose="02020609040205080304" pitchFamily="49" charset="-128"/>
                <a:cs typeface="Courier" pitchFamily="2" charset="0"/>
              </a:rPr>
              <a:t>year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again to verify that the value of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MS Mincho" panose="02020609040205080304" pitchFamily="49" charset="-128"/>
                <a:cs typeface="Courier" pitchFamily="2" charset="0"/>
              </a:rPr>
              <a:t>year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hasn't changed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Reassign the value of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MS Mincho" panose="02020609040205080304" pitchFamily="49" charset="-128"/>
                <a:cs typeface="Courier" pitchFamily="2" charset="0"/>
              </a:rPr>
              <a:t>year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to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MS Mincho" panose="02020609040205080304" pitchFamily="49" charset="-128"/>
                <a:cs typeface="Courier" pitchFamily="2" charset="0"/>
              </a:rPr>
              <a:t>year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MS Mincho" panose="02020609040205080304" pitchFamily="49" charset="-128"/>
                <a:cs typeface="Courier" pitchFamily="2" charset="0"/>
              </a:rPr>
              <a:t>* 2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11F5B"/>
              </a:solidFill>
              <a:effectLst/>
              <a:latin typeface="Franklin Gothic Book" panose="020B05030201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Print out the new value of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MS Mincho" panose="02020609040205080304" pitchFamily="49" charset="-128"/>
                <a:cs typeface="Courier" pitchFamily="2" charset="0"/>
              </a:rPr>
              <a:t>year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to verify that it has changed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11F5B"/>
              </a:solidFill>
              <a:effectLst/>
              <a:latin typeface="Franklin Gothic Book" panose="020B0503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627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1" y="344913"/>
            <a:ext cx="9593942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5018306" algn="l"/>
              </a:tabLst>
            </a:pPr>
            <a:r>
              <a:rPr spc="-14" dirty="0"/>
              <a:t>There </a:t>
            </a:r>
            <a:r>
              <a:rPr spc="-25" dirty="0"/>
              <a:t>are</a:t>
            </a:r>
            <a:r>
              <a:rPr spc="32" dirty="0"/>
              <a:t> </a:t>
            </a:r>
            <a:r>
              <a:rPr spc="-14" dirty="0"/>
              <a:t>different</a:t>
            </a:r>
            <a:r>
              <a:rPr spc="-334" dirty="0"/>
              <a:t> </a:t>
            </a:r>
            <a:r>
              <a:rPr spc="-4" dirty="0"/>
              <a:t>“classes”</a:t>
            </a:r>
            <a:r>
              <a:rPr lang="en-US" spc="-4" dirty="0"/>
              <a:t> </a:t>
            </a:r>
            <a:r>
              <a:rPr dirty="0"/>
              <a:t>of</a:t>
            </a:r>
            <a:r>
              <a:rPr lang="en-US" spc="-53" dirty="0"/>
              <a:t> </a:t>
            </a:r>
            <a:r>
              <a:rPr spc="-4" dirty="0"/>
              <a:t>variable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14509" y="1991320"/>
            <a:ext cx="6639669" cy="1385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3800"/>
            <a:r>
              <a:rPr sz="2109" spc="53" dirty="0">
                <a:solidFill>
                  <a:srgbClr val="990100"/>
                </a:solidFill>
                <a:latin typeface="Gill Sans MT"/>
                <a:cs typeface="Gill Sans MT"/>
              </a:rPr>
              <a:t>“</a:t>
            </a:r>
            <a:r>
              <a:rPr sz="2109" b="1" spc="53" dirty="0">
                <a:solidFill>
                  <a:srgbClr val="990100"/>
                </a:solidFill>
                <a:latin typeface="Gill Sans MT"/>
                <a:cs typeface="Gill Sans MT"/>
              </a:rPr>
              <a:t>Numeric</a:t>
            </a:r>
            <a:r>
              <a:rPr sz="2109" spc="53" dirty="0">
                <a:solidFill>
                  <a:srgbClr val="990100"/>
                </a:solidFill>
                <a:latin typeface="Gill Sans MT"/>
                <a:cs typeface="Gill Sans MT"/>
              </a:rPr>
              <a:t>”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variables </a:t>
            </a:r>
            <a:r>
              <a:rPr sz="2109" spc="-11" dirty="0">
                <a:solidFill>
                  <a:srgbClr val="990100"/>
                </a:solidFill>
                <a:latin typeface="Gill Sans MT"/>
                <a:cs typeface="Gill Sans MT"/>
              </a:rPr>
              <a:t>store</a:t>
            </a:r>
            <a:r>
              <a:rPr sz="2109" spc="-63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numbers</a:t>
            </a:r>
            <a:endParaRPr sz="2109" dirty="0">
              <a:solidFill>
                <a:srgbClr val="990100"/>
              </a:solidFill>
              <a:latin typeface="Gill Sans MT"/>
              <a:cs typeface="Gill Sans MT"/>
            </a:endParaRPr>
          </a:p>
          <a:p>
            <a:pPr>
              <a:spcBef>
                <a:spcPts val="14"/>
              </a:spcBef>
            </a:pPr>
            <a:endParaRPr sz="2004" dirty="0">
              <a:latin typeface="Times New Roman"/>
              <a:cs typeface="Times New Roman"/>
            </a:endParaRPr>
          </a:p>
          <a:p>
            <a:pPr marL="8929"/>
            <a:r>
              <a:rPr sz="1547" dirty="0">
                <a:latin typeface="Courier New"/>
                <a:cs typeface="Courier New"/>
              </a:rPr>
              <a:t>&gt;</a:t>
            </a:r>
          </a:p>
          <a:p>
            <a:pPr marL="8929">
              <a:spcBef>
                <a:spcPts val="183"/>
              </a:spcBef>
              <a:tabLst>
                <a:tab pos="244665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age &lt;-</a:t>
            </a:r>
            <a:r>
              <a:rPr sz="1547" spc="-60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34</a:t>
            </a:r>
            <a:endParaRPr sz="1547" dirty="0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</a:pPr>
            <a:r>
              <a:rPr sz="1547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4" name="object 4"/>
          <p:cNvSpPr/>
          <p:nvPr/>
        </p:nvSpPr>
        <p:spPr>
          <a:xfrm>
            <a:off x="3585847" y="2305680"/>
            <a:ext cx="886271" cy="399157"/>
          </a:xfrm>
          <a:custGeom>
            <a:avLst/>
            <a:gdLst/>
            <a:ahLst/>
            <a:cxnLst/>
            <a:rect l="l" t="t" r="r" b="b"/>
            <a:pathLst>
              <a:path w="1260475" h="567689">
                <a:moveTo>
                  <a:pt x="0" y="567397"/>
                </a:moveTo>
                <a:lnTo>
                  <a:pt x="4343" y="565442"/>
                </a:lnTo>
                <a:lnTo>
                  <a:pt x="1260043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/>
          <p:nvPr/>
        </p:nvSpPr>
        <p:spPr>
          <a:xfrm>
            <a:off x="3561415" y="2680809"/>
            <a:ext cx="45095" cy="37058"/>
          </a:xfrm>
          <a:custGeom>
            <a:avLst/>
            <a:gdLst/>
            <a:ahLst/>
            <a:cxnLst/>
            <a:rect l="l" t="t" r="r" b="b"/>
            <a:pathLst>
              <a:path w="64135" h="52704">
                <a:moveTo>
                  <a:pt x="40386" y="0"/>
                </a:moveTo>
                <a:lnTo>
                  <a:pt x="0" y="49529"/>
                </a:lnTo>
                <a:lnTo>
                  <a:pt x="63842" y="52120"/>
                </a:lnTo>
                <a:lnTo>
                  <a:pt x="39090" y="31927"/>
                </a:lnTo>
                <a:lnTo>
                  <a:pt x="403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5047BD-80ED-5849-A740-08D54006E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11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578C5-489D-4014-935A-653A5DAEE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4044" y="1170336"/>
            <a:ext cx="10659367" cy="1585564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3200" dirty="0"/>
              <a:t>Statistics is the science concerned with developing and studying methods for collecting, analyzing, interpreting and presenting empirical data.  </a:t>
            </a:r>
          </a:p>
          <a:p>
            <a:r>
              <a:rPr lang="en-US" sz="3200" dirty="0"/>
              <a:t>Uses data from a sample to make inferences about a population.</a:t>
            </a:r>
            <a:br>
              <a:rPr lang="en-US" sz="3200" dirty="0"/>
            </a:br>
            <a:endParaRPr lang="en-US" sz="3200" i="0" dirty="0">
              <a:latin typeface="+mj-lt"/>
            </a:endParaRPr>
          </a:p>
          <a:p>
            <a:pPr lvl="1">
              <a:lnSpc>
                <a:spcPct val="80000"/>
              </a:lnSpc>
              <a:spcAft>
                <a:spcPts val="0"/>
              </a:spcAft>
            </a:pPr>
            <a:endParaRPr lang="en-US" sz="2800" i="0" dirty="0">
              <a:latin typeface="+mj-lt"/>
            </a:endParaRPr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28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9CD9E03-6FE8-6E4F-9B38-7F60F58F43DE}"/>
              </a:ext>
            </a:extLst>
          </p:cNvPr>
          <p:cNvSpPr txBox="1">
            <a:spLocks/>
          </p:cNvSpPr>
          <p:nvPr/>
        </p:nvSpPr>
        <p:spPr>
          <a:xfrm>
            <a:off x="884077" y="3604826"/>
            <a:ext cx="10949333" cy="9299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990100"/>
                </a:solidFill>
              </a:rPr>
              <a:t>Biostatistics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28ACD2-2917-124E-B422-9B52D576B9E3}"/>
              </a:ext>
            </a:extLst>
          </p:cNvPr>
          <p:cNvSpPr txBox="1">
            <a:spLocks/>
          </p:cNvSpPr>
          <p:nvPr/>
        </p:nvSpPr>
        <p:spPr>
          <a:xfrm>
            <a:off x="1174044" y="4364274"/>
            <a:ext cx="10659367" cy="158556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The application of statistics to a wide range of topics in </a:t>
            </a:r>
            <a:r>
              <a:rPr lang="en-US" sz="3200" b="1" dirty="0"/>
              <a:t>medical research</a:t>
            </a:r>
            <a:r>
              <a:rPr lang="en-US" sz="3200" dirty="0"/>
              <a:t>, including clinical trials, epidemiology, pharmacology, cost effectiveness research, genetics, neuroimaging, etc.</a:t>
            </a:r>
            <a:br>
              <a:rPr lang="en-US" sz="3200" dirty="0"/>
            </a:br>
            <a:endParaRPr lang="en-US" sz="3200" dirty="0">
              <a:latin typeface="+mj-lt"/>
            </a:endParaRPr>
          </a:p>
          <a:p>
            <a:pPr lvl="1">
              <a:lnSpc>
                <a:spcPct val="80000"/>
              </a:lnSpc>
              <a:spcAft>
                <a:spcPts val="0"/>
              </a:spcAft>
            </a:pPr>
            <a:endParaRPr lang="en-US" sz="2800" i="0" dirty="0">
              <a:latin typeface="+mj-lt"/>
            </a:endParaRPr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93495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14509" y="2607469"/>
            <a:ext cx="1786384" cy="12545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dirty="0">
                <a:solidFill>
                  <a:srgbClr val="929292"/>
                </a:solidFill>
                <a:latin typeface="Courier New"/>
                <a:cs typeface="Courier New"/>
              </a:rPr>
              <a:t>&gt;</a:t>
            </a:r>
            <a:endParaRPr sz="1547">
              <a:latin typeface="Courier New"/>
              <a:cs typeface="Courier New"/>
            </a:endParaRPr>
          </a:p>
          <a:p>
            <a:pPr marL="8929">
              <a:spcBef>
                <a:spcPts val="183"/>
              </a:spcBef>
              <a:tabLst>
                <a:tab pos="244665" algn="l"/>
              </a:tabLst>
            </a:pPr>
            <a:r>
              <a:rPr sz="1547" dirty="0">
                <a:solidFill>
                  <a:srgbClr val="929292"/>
                </a:solidFill>
                <a:latin typeface="Courier New"/>
                <a:cs typeface="Courier New"/>
              </a:rPr>
              <a:t>&gt;	</a:t>
            </a:r>
            <a:r>
              <a:rPr sz="1547" spc="-4" dirty="0">
                <a:solidFill>
                  <a:srgbClr val="929292"/>
                </a:solidFill>
                <a:latin typeface="Courier New"/>
                <a:cs typeface="Courier New"/>
              </a:rPr>
              <a:t>age &lt;-</a:t>
            </a:r>
            <a:r>
              <a:rPr sz="1547" spc="-60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929292"/>
                </a:solidFill>
                <a:latin typeface="Courier New"/>
                <a:cs typeface="Courier New"/>
              </a:rPr>
              <a:t>34</a:t>
            </a:r>
            <a:endParaRPr sz="1547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</a:pPr>
            <a:r>
              <a:rPr sz="1547" dirty="0">
                <a:solidFill>
                  <a:srgbClr val="929292"/>
                </a:solidFill>
                <a:latin typeface="Courier New"/>
                <a:cs typeface="Courier New"/>
              </a:rPr>
              <a:t>&gt;</a:t>
            </a:r>
            <a:endParaRPr sz="1547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  <a:tabLst>
                <a:tab pos="244665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name &lt;-</a:t>
            </a:r>
            <a:r>
              <a:rPr sz="1547" spc="-60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"dan"</a:t>
            </a:r>
            <a:endParaRPr sz="1547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</a:pPr>
            <a:r>
              <a:rPr sz="1547" dirty="0">
                <a:latin typeface="Courier New"/>
                <a:cs typeface="Courier New"/>
              </a:rPr>
              <a:t>&gt;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59657" y="2571750"/>
            <a:ext cx="4074170" cy="1504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109" spc="56" dirty="0">
                <a:solidFill>
                  <a:srgbClr val="990100"/>
                </a:solidFill>
                <a:latin typeface="Gill Sans MT"/>
                <a:cs typeface="Gill Sans MT"/>
              </a:rPr>
              <a:t>“</a:t>
            </a:r>
            <a:r>
              <a:rPr sz="2109" b="1" spc="56" dirty="0">
                <a:solidFill>
                  <a:srgbClr val="990100"/>
                </a:solidFill>
                <a:latin typeface="Gill Sans MT"/>
                <a:cs typeface="Gill Sans MT"/>
              </a:rPr>
              <a:t>Character</a:t>
            </a:r>
            <a:r>
              <a:rPr sz="2109" spc="56" dirty="0">
                <a:solidFill>
                  <a:srgbClr val="990100"/>
                </a:solidFill>
                <a:latin typeface="Gill Sans MT"/>
                <a:cs typeface="Gill Sans MT"/>
              </a:rPr>
              <a:t>”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variables </a:t>
            </a:r>
            <a:r>
              <a:rPr sz="2109" spc="-11" dirty="0">
                <a:solidFill>
                  <a:srgbClr val="990100"/>
                </a:solidFill>
                <a:latin typeface="Gill Sans MT"/>
                <a:cs typeface="Gill Sans MT"/>
              </a:rPr>
              <a:t>store</a:t>
            </a:r>
            <a:r>
              <a:rPr sz="2109" spc="-60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text.</a:t>
            </a:r>
          </a:p>
          <a:p>
            <a:pPr>
              <a:spcBef>
                <a:spcPts val="18"/>
              </a:spcBef>
            </a:pPr>
            <a:endParaRPr sz="1969" dirty="0">
              <a:solidFill>
                <a:srgbClr val="990100"/>
              </a:solidFill>
              <a:latin typeface="Times New Roman"/>
              <a:cs typeface="Times New Roman"/>
            </a:endParaRPr>
          </a:p>
          <a:p>
            <a:pPr marL="8929" marR="3572">
              <a:lnSpc>
                <a:spcPct val="90300"/>
              </a:lnSpc>
              <a:spcBef>
                <a:spcPts val="4"/>
              </a:spcBef>
            </a:pP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The quote marks </a:t>
            </a:r>
            <a:r>
              <a:rPr sz="2109" spc="-14" dirty="0">
                <a:solidFill>
                  <a:srgbClr val="990100"/>
                </a:solidFill>
                <a:latin typeface="Gill Sans MT"/>
                <a:cs typeface="Gill Sans MT"/>
              </a:rPr>
              <a:t>are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used to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tell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R  that this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is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text, and </a:t>
            </a:r>
            <a:r>
              <a:rPr sz="2109" spc="-21" dirty="0">
                <a:solidFill>
                  <a:srgbClr val="990100"/>
                </a:solidFill>
                <a:latin typeface="Gill Sans MT"/>
                <a:cs typeface="Gill Sans MT"/>
              </a:rPr>
              <a:t>aren’t </a:t>
            </a:r>
            <a:r>
              <a:rPr sz="2109" spc="11" dirty="0">
                <a:solidFill>
                  <a:srgbClr val="990100"/>
                </a:solidFill>
                <a:latin typeface="Gill Sans MT"/>
                <a:cs typeface="Gill Sans MT"/>
              </a:rPr>
              <a:t>part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of</a:t>
            </a:r>
            <a:r>
              <a:rPr sz="2109" spc="-278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the  data</a:t>
            </a:r>
            <a:r>
              <a:rPr sz="2109" spc="-53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itself.</a:t>
            </a:r>
            <a:endParaRPr sz="2109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66250" y="2889254"/>
            <a:ext cx="1831925" cy="497830"/>
          </a:xfrm>
          <a:custGeom>
            <a:avLst/>
            <a:gdLst/>
            <a:ahLst/>
            <a:cxnLst/>
            <a:rect l="l" t="t" r="r" b="b"/>
            <a:pathLst>
              <a:path w="2605404" h="708025">
                <a:moveTo>
                  <a:pt x="0" y="707783"/>
                </a:moveTo>
                <a:lnTo>
                  <a:pt x="4597" y="706539"/>
                </a:lnTo>
                <a:lnTo>
                  <a:pt x="2604833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6"/>
          <p:cNvSpPr/>
          <p:nvPr/>
        </p:nvSpPr>
        <p:spPr>
          <a:xfrm>
            <a:off x="4140399" y="3364018"/>
            <a:ext cx="44202" cy="38843"/>
          </a:xfrm>
          <a:custGeom>
            <a:avLst/>
            <a:gdLst/>
            <a:ahLst/>
            <a:cxnLst/>
            <a:rect l="l" t="t" r="r" b="b"/>
            <a:pathLst>
              <a:path w="62864" h="55245">
                <a:moveTo>
                  <a:pt x="47663" y="0"/>
                </a:moveTo>
                <a:lnTo>
                  <a:pt x="0" y="42557"/>
                </a:lnTo>
                <a:lnTo>
                  <a:pt x="62636" y="55143"/>
                </a:lnTo>
                <a:lnTo>
                  <a:pt x="41363" y="31318"/>
                </a:lnTo>
                <a:lnTo>
                  <a:pt x="47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457AB04-F88A-6749-9B8C-D75D3AD0187D}"/>
              </a:ext>
            </a:extLst>
          </p:cNvPr>
          <p:cNvSpPr txBox="1">
            <a:spLocks/>
          </p:cNvSpPr>
          <p:nvPr/>
        </p:nvSpPr>
        <p:spPr>
          <a:xfrm>
            <a:off x="1524001" y="344913"/>
            <a:ext cx="9593942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375" b="0" i="0" kern="1200" baseline="0">
                <a:solidFill>
                  <a:schemeClr val="tx1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marL="8929">
              <a:lnSpc>
                <a:spcPct val="100000"/>
              </a:lnSpc>
              <a:tabLst>
                <a:tab pos="5018306" algn="l"/>
              </a:tabLst>
            </a:pPr>
            <a:r>
              <a:rPr lang="en-US" sz="4400" spc="-14" dirty="0">
                <a:solidFill>
                  <a:srgbClr val="011F5B"/>
                </a:solidFill>
                <a:latin typeface="Franklin Gothic Book" panose="020B0503020102020204" pitchFamily="34" charset="0"/>
              </a:rPr>
              <a:t>There </a:t>
            </a:r>
            <a:r>
              <a:rPr lang="en-US" sz="4400" spc="-25" dirty="0">
                <a:solidFill>
                  <a:srgbClr val="011F5B"/>
                </a:solidFill>
                <a:latin typeface="Franklin Gothic Book" panose="020B0503020102020204" pitchFamily="34" charset="0"/>
              </a:rPr>
              <a:t>are</a:t>
            </a:r>
            <a:r>
              <a:rPr lang="en-US" sz="4400" spc="32" dirty="0">
                <a:solidFill>
                  <a:srgbClr val="011F5B"/>
                </a:solidFill>
                <a:latin typeface="Franklin Gothic Book" panose="020B0503020102020204" pitchFamily="34" charset="0"/>
              </a:rPr>
              <a:t> </a:t>
            </a:r>
            <a:r>
              <a:rPr lang="en-US" sz="4400" spc="-14" dirty="0">
                <a:solidFill>
                  <a:srgbClr val="011F5B"/>
                </a:solidFill>
                <a:latin typeface="Franklin Gothic Book" panose="020B0503020102020204" pitchFamily="34" charset="0"/>
              </a:rPr>
              <a:t>different</a:t>
            </a:r>
            <a:r>
              <a:rPr lang="en-US" sz="4400" spc="-334" dirty="0">
                <a:solidFill>
                  <a:srgbClr val="011F5B"/>
                </a:solidFill>
                <a:latin typeface="Franklin Gothic Book" panose="020B0503020102020204" pitchFamily="34" charset="0"/>
              </a:rPr>
              <a:t> </a:t>
            </a:r>
            <a:r>
              <a:rPr lang="en-US" sz="4400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“classes” </a:t>
            </a:r>
            <a:r>
              <a:rPr lang="en-US" sz="4400" dirty="0">
                <a:solidFill>
                  <a:srgbClr val="011F5B"/>
                </a:solidFill>
                <a:latin typeface="Franklin Gothic Book" panose="020B0503020102020204" pitchFamily="34" charset="0"/>
              </a:rPr>
              <a:t>of</a:t>
            </a:r>
            <a:r>
              <a:rPr lang="en-US" sz="4400" spc="-53" dirty="0">
                <a:solidFill>
                  <a:srgbClr val="011F5B"/>
                </a:solidFill>
                <a:latin typeface="Franklin Gothic Book" panose="020B0503020102020204" pitchFamily="34" charset="0"/>
              </a:rPr>
              <a:t> </a:t>
            </a:r>
            <a:r>
              <a:rPr lang="en-US" sz="4400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variable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A2EA2E-D888-2148-BAB4-DAE6F320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260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93423" y="3866555"/>
            <a:ext cx="48979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TRUE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14509" y="2607469"/>
            <a:ext cx="1786384" cy="1756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dirty="0">
                <a:solidFill>
                  <a:srgbClr val="929292"/>
                </a:solidFill>
                <a:latin typeface="Courier New"/>
                <a:cs typeface="Courier New"/>
              </a:rPr>
              <a:t>&gt;</a:t>
            </a:r>
            <a:endParaRPr sz="1547" dirty="0">
              <a:latin typeface="Courier New"/>
              <a:cs typeface="Courier New"/>
            </a:endParaRPr>
          </a:p>
          <a:p>
            <a:pPr marL="8929">
              <a:spcBef>
                <a:spcPts val="183"/>
              </a:spcBef>
              <a:tabLst>
                <a:tab pos="244665" algn="l"/>
              </a:tabLst>
            </a:pPr>
            <a:r>
              <a:rPr sz="1547" dirty="0">
                <a:solidFill>
                  <a:srgbClr val="929292"/>
                </a:solidFill>
                <a:latin typeface="Courier New"/>
                <a:cs typeface="Courier New"/>
              </a:rPr>
              <a:t>&gt;	</a:t>
            </a:r>
            <a:r>
              <a:rPr sz="1547" spc="-4" dirty="0">
                <a:solidFill>
                  <a:srgbClr val="929292"/>
                </a:solidFill>
                <a:latin typeface="Courier New"/>
                <a:cs typeface="Courier New"/>
              </a:rPr>
              <a:t>age &lt;-</a:t>
            </a:r>
            <a:r>
              <a:rPr sz="1547" spc="-60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929292"/>
                </a:solidFill>
                <a:latin typeface="Courier New"/>
                <a:cs typeface="Courier New"/>
              </a:rPr>
              <a:t>34</a:t>
            </a:r>
            <a:endParaRPr sz="1547" dirty="0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</a:pPr>
            <a:r>
              <a:rPr sz="1547" dirty="0">
                <a:solidFill>
                  <a:srgbClr val="929292"/>
                </a:solidFill>
                <a:latin typeface="Courier New"/>
                <a:cs typeface="Courier New"/>
              </a:rPr>
              <a:t>&gt;</a:t>
            </a:r>
            <a:endParaRPr sz="1547" dirty="0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  <a:tabLst>
                <a:tab pos="244665" algn="l"/>
              </a:tabLst>
            </a:pPr>
            <a:r>
              <a:rPr sz="1547" dirty="0">
                <a:solidFill>
                  <a:srgbClr val="929292"/>
                </a:solidFill>
                <a:latin typeface="Courier New"/>
                <a:cs typeface="Courier New"/>
              </a:rPr>
              <a:t>&gt;	</a:t>
            </a:r>
            <a:r>
              <a:rPr sz="1547" spc="-4" dirty="0">
                <a:solidFill>
                  <a:srgbClr val="929292"/>
                </a:solidFill>
                <a:latin typeface="Courier New"/>
                <a:cs typeface="Courier New"/>
              </a:rPr>
              <a:t>name &lt;-</a:t>
            </a:r>
            <a:r>
              <a:rPr sz="1547" spc="-60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929292"/>
                </a:solidFill>
                <a:latin typeface="Courier New"/>
                <a:cs typeface="Courier New"/>
              </a:rPr>
              <a:t>"dan"</a:t>
            </a:r>
            <a:endParaRPr sz="1547" dirty="0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</a:pPr>
            <a:r>
              <a:rPr sz="1547" dirty="0">
                <a:solidFill>
                  <a:srgbClr val="929292"/>
                </a:solidFill>
                <a:latin typeface="Courier New"/>
                <a:cs typeface="Courier New"/>
              </a:rPr>
              <a:t>&gt;</a:t>
            </a:r>
            <a:endParaRPr sz="1547" dirty="0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  <a:tabLst>
                <a:tab pos="244665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nerd</a:t>
            </a:r>
            <a:r>
              <a:rPr sz="1547" spc="-67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&lt;-</a:t>
            </a:r>
            <a:endParaRPr sz="1547" dirty="0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</a:pPr>
            <a:r>
              <a:rPr sz="1547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5" name="object 5"/>
          <p:cNvSpPr/>
          <p:nvPr/>
        </p:nvSpPr>
        <p:spPr>
          <a:xfrm>
            <a:off x="4179671" y="4099030"/>
            <a:ext cx="1604218" cy="453628"/>
          </a:xfrm>
          <a:custGeom>
            <a:avLst/>
            <a:gdLst/>
            <a:ahLst/>
            <a:cxnLst/>
            <a:rect l="l" t="t" r="r" b="b"/>
            <a:pathLst>
              <a:path w="2281554" h="645160">
                <a:moveTo>
                  <a:pt x="0" y="0"/>
                </a:moveTo>
                <a:lnTo>
                  <a:pt x="4584" y="1295"/>
                </a:lnTo>
                <a:lnTo>
                  <a:pt x="2280970" y="64486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6"/>
          <p:cNvSpPr/>
          <p:nvPr/>
        </p:nvSpPr>
        <p:spPr>
          <a:xfrm>
            <a:off x="4153891" y="4083341"/>
            <a:ext cx="44202" cy="38843"/>
          </a:xfrm>
          <a:custGeom>
            <a:avLst/>
            <a:gdLst/>
            <a:ahLst/>
            <a:cxnLst/>
            <a:rect l="l" t="t" r="r" b="b"/>
            <a:pathLst>
              <a:path w="62864" h="55245">
                <a:moveTo>
                  <a:pt x="62763" y="0"/>
                </a:moveTo>
                <a:lnTo>
                  <a:pt x="0" y="11950"/>
                </a:lnTo>
                <a:lnTo>
                  <a:pt x="47218" y="54991"/>
                </a:lnTo>
                <a:lnTo>
                  <a:pt x="41249" y="23609"/>
                </a:lnTo>
                <a:lnTo>
                  <a:pt x="62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7"/>
          <p:cNvSpPr txBox="1"/>
          <p:nvPr/>
        </p:nvSpPr>
        <p:spPr>
          <a:xfrm>
            <a:off x="5981063" y="4291608"/>
            <a:ext cx="3472309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ts val="2320"/>
              </a:lnSpc>
            </a:pPr>
            <a:r>
              <a:rPr sz="2109" spc="46" dirty="0">
                <a:solidFill>
                  <a:srgbClr val="990100"/>
                </a:solidFill>
                <a:latin typeface="Gill Sans MT"/>
                <a:cs typeface="Gill Sans MT"/>
              </a:rPr>
              <a:t>“</a:t>
            </a:r>
            <a:r>
              <a:rPr sz="2109" b="1" spc="46" dirty="0">
                <a:solidFill>
                  <a:srgbClr val="990100"/>
                </a:solidFill>
                <a:latin typeface="Gill Sans MT"/>
                <a:cs typeface="Gill Sans MT"/>
              </a:rPr>
              <a:t>Logical</a:t>
            </a:r>
            <a:r>
              <a:rPr sz="2109" spc="46" dirty="0">
                <a:solidFill>
                  <a:srgbClr val="990100"/>
                </a:solidFill>
                <a:latin typeface="Gill Sans MT"/>
                <a:cs typeface="Gill Sans MT"/>
              </a:rPr>
              <a:t>”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variables </a:t>
            </a:r>
            <a:r>
              <a:rPr sz="2109" spc="-11" dirty="0">
                <a:solidFill>
                  <a:srgbClr val="990100"/>
                </a:solidFill>
                <a:latin typeface="Gill Sans MT"/>
                <a:cs typeface="Gill Sans MT"/>
              </a:rPr>
              <a:t>store</a:t>
            </a:r>
            <a:r>
              <a:rPr sz="2109" spc="-63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truth 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values </a:t>
            </a:r>
            <a:r>
              <a:rPr sz="2109" spc="7" dirty="0">
                <a:solidFill>
                  <a:srgbClr val="990100"/>
                </a:solidFill>
                <a:latin typeface="Gill Sans MT"/>
                <a:cs typeface="Gill Sans MT"/>
              </a:rPr>
              <a:t>(i.e.,TRUE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or</a:t>
            </a:r>
            <a:r>
              <a:rPr sz="2109" spc="-42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109" spc="-18" dirty="0">
                <a:solidFill>
                  <a:srgbClr val="990100"/>
                </a:solidFill>
                <a:latin typeface="Gill Sans MT"/>
                <a:cs typeface="Gill Sans MT"/>
              </a:rPr>
              <a:t>FALSE).</a:t>
            </a:r>
            <a:endParaRPr sz="2109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3D43DFF4-188A-D14E-9E3A-7718DC3E0A49}"/>
              </a:ext>
            </a:extLst>
          </p:cNvPr>
          <p:cNvSpPr txBox="1">
            <a:spLocks/>
          </p:cNvSpPr>
          <p:nvPr/>
        </p:nvSpPr>
        <p:spPr>
          <a:xfrm>
            <a:off x="1524001" y="344913"/>
            <a:ext cx="9593942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375" b="0" i="0" kern="1200" baseline="0">
                <a:solidFill>
                  <a:schemeClr val="tx1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marL="8929">
              <a:lnSpc>
                <a:spcPct val="100000"/>
              </a:lnSpc>
              <a:tabLst>
                <a:tab pos="5018306" algn="l"/>
              </a:tabLst>
            </a:pPr>
            <a:r>
              <a:rPr lang="en-US" sz="4400" spc="-14" dirty="0">
                <a:solidFill>
                  <a:srgbClr val="011F5B"/>
                </a:solidFill>
                <a:latin typeface="Franklin Gothic Book" panose="020B0503020102020204" pitchFamily="34" charset="0"/>
              </a:rPr>
              <a:t>There </a:t>
            </a:r>
            <a:r>
              <a:rPr lang="en-US" sz="4400" spc="-25" dirty="0">
                <a:solidFill>
                  <a:srgbClr val="011F5B"/>
                </a:solidFill>
                <a:latin typeface="Franklin Gothic Book" panose="020B0503020102020204" pitchFamily="34" charset="0"/>
              </a:rPr>
              <a:t>are</a:t>
            </a:r>
            <a:r>
              <a:rPr lang="en-US" sz="4400" spc="32" dirty="0">
                <a:solidFill>
                  <a:srgbClr val="011F5B"/>
                </a:solidFill>
                <a:latin typeface="Franklin Gothic Book" panose="020B0503020102020204" pitchFamily="34" charset="0"/>
              </a:rPr>
              <a:t> </a:t>
            </a:r>
            <a:r>
              <a:rPr lang="en-US" sz="4400" spc="-14" dirty="0">
                <a:solidFill>
                  <a:srgbClr val="011F5B"/>
                </a:solidFill>
                <a:latin typeface="Franklin Gothic Book" panose="020B0503020102020204" pitchFamily="34" charset="0"/>
              </a:rPr>
              <a:t>different</a:t>
            </a:r>
            <a:r>
              <a:rPr lang="en-US" sz="4400" spc="-334" dirty="0">
                <a:solidFill>
                  <a:srgbClr val="011F5B"/>
                </a:solidFill>
                <a:latin typeface="Franklin Gothic Book" panose="020B0503020102020204" pitchFamily="34" charset="0"/>
              </a:rPr>
              <a:t> </a:t>
            </a:r>
            <a:r>
              <a:rPr lang="en-US" sz="4400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“classes” </a:t>
            </a:r>
            <a:r>
              <a:rPr lang="en-US" sz="4400" dirty="0">
                <a:solidFill>
                  <a:srgbClr val="011F5B"/>
                </a:solidFill>
                <a:latin typeface="Franklin Gothic Book" panose="020B0503020102020204" pitchFamily="34" charset="0"/>
              </a:rPr>
              <a:t>of</a:t>
            </a:r>
            <a:r>
              <a:rPr lang="en-US" sz="4400" spc="-53" dirty="0">
                <a:solidFill>
                  <a:srgbClr val="011F5B"/>
                </a:solidFill>
                <a:latin typeface="Franklin Gothic Book" panose="020B0503020102020204" pitchFamily="34" charset="0"/>
              </a:rPr>
              <a:t> </a:t>
            </a:r>
            <a:r>
              <a:rPr lang="en-US" sz="4400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variable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7DC226-F3B3-D448-9364-23960BCFF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631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93424" y="3866555"/>
            <a:ext cx="48979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dirty="0">
                <a:solidFill>
                  <a:srgbClr val="929292"/>
                </a:solidFill>
                <a:latin typeface="Courier New"/>
                <a:cs typeface="Courier New"/>
              </a:rPr>
              <a:t>TRUE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14509" y="2607469"/>
            <a:ext cx="1786384" cy="1756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dirty="0">
                <a:solidFill>
                  <a:srgbClr val="929292"/>
                </a:solidFill>
                <a:latin typeface="Courier New"/>
                <a:cs typeface="Courier New"/>
              </a:rPr>
              <a:t>&gt;</a:t>
            </a:r>
            <a:endParaRPr sz="1547" dirty="0">
              <a:latin typeface="Courier New"/>
              <a:cs typeface="Courier New"/>
            </a:endParaRPr>
          </a:p>
          <a:p>
            <a:pPr marL="8929">
              <a:spcBef>
                <a:spcPts val="183"/>
              </a:spcBef>
              <a:tabLst>
                <a:tab pos="244665" algn="l"/>
              </a:tabLst>
            </a:pPr>
            <a:r>
              <a:rPr sz="1547" dirty="0">
                <a:solidFill>
                  <a:srgbClr val="929292"/>
                </a:solidFill>
                <a:latin typeface="Courier New"/>
                <a:cs typeface="Courier New"/>
              </a:rPr>
              <a:t>&gt;	</a:t>
            </a:r>
            <a:r>
              <a:rPr sz="1547" spc="-4" dirty="0">
                <a:solidFill>
                  <a:srgbClr val="929292"/>
                </a:solidFill>
                <a:latin typeface="Courier New"/>
                <a:cs typeface="Courier New"/>
              </a:rPr>
              <a:t>age &lt;-</a:t>
            </a:r>
            <a:r>
              <a:rPr sz="1547" spc="-60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929292"/>
                </a:solidFill>
                <a:latin typeface="Courier New"/>
                <a:cs typeface="Courier New"/>
              </a:rPr>
              <a:t>34</a:t>
            </a:r>
            <a:endParaRPr sz="1547" dirty="0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</a:pPr>
            <a:r>
              <a:rPr sz="1547" dirty="0">
                <a:solidFill>
                  <a:srgbClr val="929292"/>
                </a:solidFill>
                <a:latin typeface="Courier New"/>
                <a:cs typeface="Courier New"/>
              </a:rPr>
              <a:t>&gt;</a:t>
            </a:r>
            <a:endParaRPr sz="1547" dirty="0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  <a:tabLst>
                <a:tab pos="244665" algn="l"/>
              </a:tabLst>
            </a:pPr>
            <a:r>
              <a:rPr sz="1547" dirty="0">
                <a:solidFill>
                  <a:srgbClr val="929292"/>
                </a:solidFill>
                <a:latin typeface="Courier New"/>
                <a:cs typeface="Courier New"/>
              </a:rPr>
              <a:t>&gt;	</a:t>
            </a:r>
            <a:r>
              <a:rPr sz="1547" spc="-4" dirty="0">
                <a:solidFill>
                  <a:srgbClr val="929292"/>
                </a:solidFill>
                <a:latin typeface="Courier New"/>
                <a:cs typeface="Courier New"/>
              </a:rPr>
              <a:t>name &lt;-</a:t>
            </a:r>
            <a:r>
              <a:rPr sz="1547" spc="-60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929292"/>
                </a:solidFill>
                <a:latin typeface="Courier New"/>
                <a:cs typeface="Courier New"/>
              </a:rPr>
              <a:t>"dan"</a:t>
            </a:r>
            <a:endParaRPr sz="1547" dirty="0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</a:pPr>
            <a:r>
              <a:rPr sz="1547" dirty="0">
                <a:solidFill>
                  <a:srgbClr val="929292"/>
                </a:solidFill>
                <a:latin typeface="Courier New"/>
                <a:cs typeface="Courier New"/>
              </a:rPr>
              <a:t>&gt;</a:t>
            </a:r>
            <a:endParaRPr sz="1547" dirty="0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  <a:tabLst>
                <a:tab pos="244665" algn="l"/>
              </a:tabLst>
            </a:pPr>
            <a:r>
              <a:rPr sz="1547" dirty="0">
                <a:solidFill>
                  <a:srgbClr val="929292"/>
                </a:solidFill>
                <a:latin typeface="Courier New"/>
                <a:cs typeface="Courier New"/>
              </a:rPr>
              <a:t>&gt;	</a:t>
            </a:r>
            <a:r>
              <a:rPr sz="1547" spc="-4" dirty="0">
                <a:solidFill>
                  <a:srgbClr val="929292"/>
                </a:solidFill>
                <a:latin typeface="Courier New"/>
                <a:cs typeface="Courier New"/>
              </a:rPr>
              <a:t>nerd</a:t>
            </a:r>
            <a:r>
              <a:rPr sz="1547" spc="-67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1547" spc="-4" dirty="0">
                <a:solidFill>
                  <a:srgbClr val="929292"/>
                </a:solidFill>
                <a:latin typeface="Courier New"/>
                <a:cs typeface="Courier New"/>
              </a:rPr>
              <a:t>&lt;-</a:t>
            </a:r>
            <a:endParaRPr sz="1547" dirty="0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</a:pPr>
            <a:r>
              <a:rPr sz="1547" dirty="0">
                <a:solidFill>
                  <a:srgbClr val="929292"/>
                </a:solidFill>
                <a:latin typeface="Courier New"/>
                <a:cs typeface="Courier New"/>
              </a:rPr>
              <a:t>&gt;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3766" y="2491383"/>
            <a:ext cx="4036219" cy="2091664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46" rIns="0" bIns="0" rtlCol="0">
            <a:spAutoFit/>
          </a:bodyPr>
          <a:lstStyle/>
          <a:p>
            <a:pPr>
              <a:spcBef>
                <a:spcPts val="4"/>
              </a:spcBef>
            </a:pPr>
            <a:endParaRPr sz="2074" dirty="0">
              <a:latin typeface="Times New Roman"/>
              <a:cs typeface="Times New Roman"/>
            </a:endParaRPr>
          </a:p>
          <a:p>
            <a:pPr marL="622824" marR="588892">
              <a:lnSpc>
                <a:spcPct val="90600"/>
              </a:lnSpc>
            </a:pP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Sometimes variables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can  </a:t>
            </a:r>
            <a:r>
              <a:rPr sz="2109" spc="-32" dirty="0">
                <a:solidFill>
                  <a:srgbClr val="990100"/>
                </a:solidFill>
                <a:latin typeface="Gill Sans MT"/>
                <a:cs typeface="Gill Sans MT"/>
              </a:rPr>
              <a:t>have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the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“special” value</a:t>
            </a:r>
            <a:r>
              <a:rPr sz="2109" spc="-207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of  </a:t>
            </a:r>
            <a:r>
              <a:rPr sz="2109" dirty="0">
                <a:solidFill>
                  <a:srgbClr val="0433FF"/>
                </a:solidFill>
                <a:latin typeface="Gill Sans MT"/>
                <a:cs typeface="Gill Sans MT"/>
              </a:rPr>
              <a:t>NA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... it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means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“missing 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data”, and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it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can be  numeric, character or 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logical.</a:t>
            </a:r>
            <a:endParaRPr sz="2109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ACE78DF9-15AF-DD4B-95A9-23A9FB9D0B7A}"/>
              </a:ext>
            </a:extLst>
          </p:cNvPr>
          <p:cNvSpPr txBox="1">
            <a:spLocks/>
          </p:cNvSpPr>
          <p:nvPr/>
        </p:nvSpPr>
        <p:spPr>
          <a:xfrm>
            <a:off x="1524001" y="344913"/>
            <a:ext cx="9593942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375" b="0" i="0" kern="1200" baseline="0">
                <a:solidFill>
                  <a:schemeClr val="tx1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marL="8929">
              <a:lnSpc>
                <a:spcPct val="100000"/>
              </a:lnSpc>
              <a:tabLst>
                <a:tab pos="5018306" algn="l"/>
              </a:tabLst>
            </a:pPr>
            <a:r>
              <a:rPr lang="en-US" sz="4400" spc="-14" dirty="0">
                <a:solidFill>
                  <a:srgbClr val="011F5B"/>
                </a:solidFill>
                <a:latin typeface="Franklin Gothic Book" panose="020B0503020102020204" pitchFamily="34" charset="0"/>
              </a:rPr>
              <a:t>There </a:t>
            </a:r>
            <a:r>
              <a:rPr lang="en-US" sz="4400" spc="-25" dirty="0">
                <a:solidFill>
                  <a:srgbClr val="011F5B"/>
                </a:solidFill>
                <a:latin typeface="Franklin Gothic Book" panose="020B0503020102020204" pitchFamily="34" charset="0"/>
              </a:rPr>
              <a:t>are</a:t>
            </a:r>
            <a:r>
              <a:rPr lang="en-US" sz="4400" spc="32" dirty="0">
                <a:solidFill>
                  <a:srgbClr val="011F5B"/>
                </a:solidFill>
                <a:latin typeface="Franklin Gothic Book" panose="020B0503020102020204" pitchFamily="34" charset="0"/>
              </a:rPr>
              <a:t> </a:t>
            </a:r>
            <a:r>
              <a:rPr lang="en-US" sz="4400" spc="-14" dirty="0">
                <a:solidFill>
                  <a:srgbClr val="011F5B"/>
                </a:solidFill>
                <a:latin typeface="Franklin Gothic Book" panose="020B0503020102020204" pitchFamily="34" charset="0"/>
              </a:rPr>
              <a:t>different</a:t>
            </a:r>
            <a:r>
              <a:rPr lang="en-US" sz="4400" spc="-334" dirty="0">
                <a:solidFill>
                  <a:srgbClr val="011F5B"/>
                </a:solidFill>
                <a:latin typeface="Franklin Gothic Book" panose="020B0503020102020204" pitchFamily="34" charset="0"/>
              </a:rPr>
              <a:t> </a:t>
            </a:r>
            <a:r>
              <a:rPr lang="en-US" sz="4400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“classes” </a:t>
            </a:r>
            <a:r>
              <a:rPr lang="en-US" sz="4400" dirty="0">
                <a:solidFill>
                  <a:srgbClr val="011F5B"/>
                </a:solidFill>
                <a:latin typeface="Franklin Gothic Book" panose="020B0503020102020204" pitchFamily="34" charset="0"/>
              </a:rPr>
              <a:t>of</a:t>
            </a:r>
            <a:r>
              <a:rPr lang="en-US" sz="4400" spc="-53" dirty="0">
                <a:solidFill>
                  <a:srgbClr val="011F5B"/>
                </a:solidFill>
                <a:latin typeface="Franklin Gothic Book" panose="020B0503020102020204" pitchFamily="34" charset="0"/>
              </a:rPr>
              <a:t> </a:t>
            </a:r>
            <a:r>
              <a:rPr lang="en-US" sz="4400" spc="-4" dirty="0">
                <a:solidFill>
                  <a:srgbClr val="011F5B"/>
                </a:solidFill>
                <a:latin typeface="Franklin Gothic Book" panose="020B0503020102020204" pitchFamily="34" charset="0"/>
              </a:rPr>
              <a:t>variable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649EF3-D653-F343-959D-E0B03174C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889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1302675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800" b="1" dirty="0">
                <a:solidFill>
                  <a:srgbClr val="990100"/>
                </a:solidFill>
              </a:rPr>
              <a:t>Try it yourself: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1352550"/>
            <a:ext cx="10277408" cy="160020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sz="4400" dirty="0"/>
              <a:t>Exercise </a:t>
            </a:r>
            <a:r>
              <a:rPr lang="en-US" sz="4400" b="1" dirty="0"/>
              <a:t>1.2.2: Variables of different types</a:t>
            </a:r>
          </a:p>
          <a:p>
            <a:pPr marL="0" indent="0">
              <a:spcAft>
                <a:spcPts val="0"/>
              </a:spcAft>
              <a:buNone/>
            </a:pPr>
            <a:endParaRPr lang="en-US" sz="4400" b="1" dirty="0"/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4800" dirty="0">
              <a:latin typeface="+mj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7190420-6BAE-DD47-A66C-884A371A3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514" y="1966020"/>
            <a:ext cx="10406743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11F5B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You've already created a numeric variable: now try making a character (string) variable and a logical variable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Try creating (numeric) variables with “special” values: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 Unicode MS" panose="020B0604020202020204" pitchFamily="34" charset="-128"/>
                <a:ea typeface="MS Mincho" panose="02020609040205080304" pitchFamily="49" charset="-128"/>
                <a:cs typeface="Courier" pitchFamily="2" charset="0"/>
              </a:rPr>
              <a:t>Inf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ea typeface="Times New Roman" panose="02020603050405020304" pitchFamily="18" charset="0"/>
              </a:rPr>
              <a:t>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(infinity),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 Unicode MS" panose="020B0604020202020204" pitchFamily="34" charset="-128"/>
                <a:ea typeface="MS Mincho" panose="02020609040205080304" pitchFamily="49" charset="-128"/>
                <a:cs typeface="Courier" pitchFamily="2" charset="0"/>
              </a:rPr>
              <a:t>-Inf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ea typeface="Times New Roman" panose="02020603050405020304" pitchFamily="18" charset="0"/>
              </a:rPr>
              <a:t>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(minus infinity),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11F5B"/>
                </a:solidFill>
                <a:effectLst/>
                <a:latin typeface="Arial Unicode MS" panose="020B0604020202020204" pitchFamily="34" charset="-128"/>
                <a:ea typeface="MS Mincho" panose="02020609040205080304" pitchFamily="49" charset="-128"/>
                <a:cs typeface="Courier" pitchFamily="2" charset="0"/>
              </a:rPr>
              <a:t>NaN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ea typeface="Times New Roman" panose="02020603050405020304" pitchFamily="18" charset="0"/>
              </a:rPr>
              <a:t>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(“not a number”)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Try creating a variable with a “missing” value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 Unicode MS" panose="020B0604020202020204" pitchFamily="34" charset="-128"/>
                <a:ea typeface="MS Mincho" panose="02020609040205080304" pitchFamily="49" charset="-128"/>
                <a:cs typeface="Courier" pitchFamily="2" charset="0"/>
              </a:rPr>
              <a:t>NA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11F5B"/>
              </a:solidFill>
              <a:effectLst/>
              <a:ea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ea typeface="Times New Roman" panose="02020603050405020304" pitchFamily="18" charset="0"/>
              </a:rPr>
              <a:t>Try creating a variable with a “non-existent” value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Arial Unicode MS" panose="020B0604020202020204" pitchFamily="34" charset="-128"/>
                <a:ea typeface="MS Mincho" panose="02020609040205080304" pitchFamily="49" charset="-128"/>
                <a:cs typeface="Courier" pitchFamily="2" charset="0"/>
              </a:rPr>
              <a:t>NULL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11F5B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11F5B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8629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78521" y="1480930"/>
            <a:ext cx="5751537" cy="3848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473882" marR="3572" indent="-2465399" algn="r">
              <a:tabLst>
                <a:tab pos="1364408" algn="l"/>
                <a:tab pos="3463256" algn="l"/>
                <a:tab pos="4036075" algn="l"/>
                <a:tab pos="4503081" algn="l"/>
                <a:tab pos="4805340" algn="l"/>
              </a:tabLst>
            </a:pPr>
            <a:r>
              <a:rPr lang="en-US" sz="6600" cap="all" spc="-4"/>
              <a:t>Vectors</a:t>
            </a:r>
            <a:endParaRPr lang="en-US" sz="6600" cap="all" spc="-11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37F278E-CA6B-F147-AFB9-6F3FE0D03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704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25613" y="330399"/>
            <a:ext cx="1340793" cy="519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3375" spc="-340" dirty="0">
                <a:latin typeface="Gill Sans MT"/>
                <a:cs typeface="Gill Sans MT"/>
              </a:rPr>
              <a:t>V</a:t>
            </a:r>
            <a:r>
              <a:rPr sz="3375" dirty="0">
                <a:latin typeface="Gill Sans MT"/>
                <a:cs typeface="Gill Sans MT"/>
              </a:rPr>
              <a:t>ectors</a:t>
            </a:r>
            <a:endParaRPr sz="3375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7000" y="1148440"/>
            <a:ext cx="212527" cy="6654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4324" dirty="0">
                <a:latin typeface="Gill Sans MT"/>
                <a:cs typeface="Gill Sans MT"/>
              </a:rPr>
              <a:t>•</a:t>
            </a:r>
            <a:endParaRPr sz="4324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68836" y="1323379"/>
            <a:ext cx="6464201" cy="74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ts val="2883"/>
              </a:lnSpc>
            </a:pPr>
            <a:r>
              <a:rPr sz="2531" spc="-39" dirty="0">
                <a:latin typeface="Gill Sans MT"/>
                <a:cs typeface="Gill Sans MT"/>
              </a:rPr>
              <a:t>Vectors </a:t>
            </a:r>
            <a:r>
              <a:rPr sz="2531" spc="-18" dirty="0">
                <a:latin typeface="Gill Sans MT"/>
                <a:cs typeface="Gill Sans MT"/>
              </a:rPr>
              <a:t>are </a:t>
            </a:r>
            <a:r>
              <a:rPr sz="2531" spc="-4" dirty="0">
                <a:latin typeface="Gill Sans MT"/>
                <a:cs typeface="Gill Sans MT"/>
              </a:rPr>
              <a:t>variables </a:t>
            </a:r>
            <a:r>
              <a:rPr sz="2531" dirty="0">
                <a:latin typeface="Gill Sans MT"/>
                <a:cs typeface="Gill Sans MT"/>
              </a:rPr>
              <a:t>that </a:t>
            </a:r>
            <a:r>
              <a:rPr sz="2531" spc="-11" dirty="0">
                <a:latin typeface="Gill Sans MT"/>
                <a:cs typeface="Gill Sans MT"/>
              </a:rPr>
              <a:t>store </a:t>
            </a:r>
            <a:r>
              <a:rPr sz="2531" spc="-7" dirty="0">
                <a:latin typeface="Gill Sans MT"/>
                <a:cs typeface="Gill Sans MT"/>
              </a:rPr>
              <a:t>multiple </a:t>
            </a:r>
            <a:r>
              <a:rPr sz="2531" spc="-4" dirty="0">
                <a:latin typeface="Gill Sans MT"/>
                <a:cs typeface="Gill Sans MT"/>
              </a:rPr>
              <a:t>pieces </a:t>
            </a:r>
            <a:r>
              <a:rPr sz="2531" dirty="0">
                <a:latin typeface="Gill Sans MT"/>
                <a:cs typeface="Gill Sans MT"/>
              </a:rPr>
              <a:t>of  </a:t>
            </a:r>
            <a:r>
              <a:rPr sz="2531" spc="-4" dirty="0">
                <a:latin typeface="Gill Sans MT"/>
                <a:cs typeface="Gill Sans MT"/>
              </a:rPr>
              <a:t>information</a:t>
            </a:r>
            <a:endParaRPr sz="2531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9539" y="2007072"/>
            <a:ext cx="191095" cy="10259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3987"/>
              </a:lnSpc>
            </a:pPr>
            <a:r>
              <a:rPr sz="3832" spc="4" dirty="0">
                <a:latin typeface="Gill Sans MT"/>
                <a:cs typeface="Gill Sans MT"/>
              </a:rPr>
              <a:t>•</a:t>
            </a:r>
            <a:endParaRPr sz="3832">
              <a:latin typeface="Gill Sans MT"/>
              <a:cs typeface="Gill Sans MT"/>
            </a:endParaRPr>
          </a:p>
          <a:p>
            <a:pPr marL="8929">
              <a:lnSpc>
                <a:spcPts val="3987"/>
              </a:lnSpc>
            </a:pPr>
            <a:r>
              <a:rPr sz="3832" spc="4" dirty="0">
                <a:latin typeface="Gill Sans MT"/>
                <a:cs typeface="Gill Sans MT"/>
              </a:rPr>
              <a:t>•</a:t>
            </a:r>
            <a:endParaRPr sz="3832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81376" y="2134196"/>
            <a:ext cx="3829496" cy="782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250" spc="-11" dirty="0">
                <a:latin typeface="Gill Sans MT"/>
                <a:cs typeface="Gill Sans MT"/>
              </a:rPr>
              <a:t>Create </a:t>
            </a:r>
            <a:r>
              <a:rPr sz="2250" spc="-7" dirty="0">
                <a:latin typeface="Gill Sans MT"/>
                <a:cs typeface="Gill Sans MT"/>
              </a:rPr>
              <a:t>vectors </a:t>
            </a:r>
            <a:r>
              <a:rPr sz="2250" spc="-4" dirty="0">
                <a:latin typeface="Gill Sans MT"/>
                <a:cs typeface="Gill Sans MT"/>
              </a:rPr>
              <a:t>using</a:t>
            </a:r>
            <a:r>
              <a:rPr sz="2250" spc="-14" dirty="0">
                <a:latin typeface="Gill Sans MT"/>
                <a:cs typeface="Gill Sans MT"/>
              </a:rPr>
              <a:t> </a:t>
            </a:r>
            <a:r>
              <a:rPr sz="2250" spc="-4" dirty="0">
                <a:solidFill>
                  <a:srgbClr val="0061FF"/>
                </a:solidFill>
                <a:latin typeface="Gill Sans MT"/>
                <a:cs typeface="Gill Sans MT"/>
              </a:rPr>
              <a:t>c()</a:t>
            </a:r>
            <a:endParaRPr sz="2250">
              <a:latin typeface="Gill Sans MT"/>
              <a:cs typeface="Gill Sans MT"/>
            </a:endParaRPr>
          </a:p>
          <a:p>
            <a:pPr marL="8929">
              <a:spcBef>
                <a:spcPts val="675"/>
              </a:spcBef>
            </a:pPr>
            <a:r>
              <a:rPr sz="2250" dirty="0">
                <a:latin typeface="Gill Sans MT"/>
                <a:cs typeface="Gill Sans MT"/>
              </a:rPr>
              <a:t>Extract </a:t>
            </a:r>
            <a:r>
              <a:rPr sz="2250" spc="7" dirty="0">
                <a:latin typeface="Gill Sans MT"/>
                <a:cs typeface="Gill Sans MT"/>
              </a:rPr>
              <a:t>specific </a:t>
            </a:r>
            <a:r>
              <a:rPr sz="2250" spc="-4" dirty="0">
                <a:latin typeface="Gill Sans MT"/>
                <a:cs typeface="Gill Sans MT"/>
              </a:rPr>
              <a:t>elements using</a:t>
            </a:r>
            <a:r>
              <a:rPr sz="2250" spc="-28" dirty="0">
                <a:latin typeface="Gill Sans MT"/>
                <a:cs typeface="Gill Sans MT"/>
              </a:rPr>
              <a:t> </a:t>
            </a:r>
            <a:r>
              <a:rPr sz="2250" dirty="0">
                <a:solidFill>
                  <a:srgbClr val="0061FF"/>
                </a:solidFill>
                <a:latin typeface="Gill Sans MT"/>
                <a:cs typeface="Gill Sans MT"/>
              </a:rPr>
              <a:t>[]</a:t>
            </a:r>
            <a:endParaRPr sz="2250">
              <a:latin typeface="Gill Sans MT"/>
              <a:cs typeface="Gill Sans M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F0BD82-2C77-4B4F-A8B8-AB7FF6946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195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4858" y="330399"/>
            <a:ext cx="8084456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2377891" algn="l"/>
                <a:tab pos="4059292" algn="l"/>
                <a:tab pos="5048666" algn="l"/>
              </a:tabLst>
            </a:pPr>
            <a:r>
              <a:rPr dirty="0"/>
              <a:t>“Comb</a:t>
            </a:r>
            <a:r>
              <a:rPr spc="-4" dirty="0"/>
              <a:t>i</a:t>
            </a:r>
            <a:r>
              <a:rPr dirty="0"/>
              <a:t>n</a:t>
            </a:r>
            <a:r>
              <a:rPr spc="-4" dirty="0"/>
              <a:t>i</a:t>
            </a:r>
            <a:r>
              <a:rPr dirty="0"/>
              <a:t>ng”</a:t>
            </a:r>
            <a:r>
              <a:rPr lang="en-US" dirty="0"/>
              <a:t> </a:t>
            </a:r>
            <a:r>
              <a:rPr dirty="0"/>
              <a:t>e</a:t>
            </a:r>
            <a:r>
              <a:rPr spc="-4" dirty="0"/>
              <a:t>l</a:t>
            </a:r>
            <a:r>
              <a:rPr dirty="0"/>
              <a:t>ements	us</a:t>
            </a:r>
            <a:r>
              <a:rPr spc="-4" dirty="0"/>
              <a:t>i</a:t>
            </a:r>
            <a:r>
              <a:rPr dirty="0"/>
              <a:t>ng</a:t>
            </a:r>
            <a:r>
              <a:rPr lang="en-US" dirty="0"/>
              <a:t> </a:t>
            </a:r>
            <a:r>
              <a:rPr lang="en-US" dirty="0">
                <a:solidFill>
                  <a:srgbClr val="0061FF"/>
                </a:solidFill>
              </a:rPr>
              <a:t>c</a:t>
            </a:r>
            <a:r>
              <a:rPr spc="-4" dirty="0">
                <a:solidFill>
                  <a:srgbClr val="0061FF"/>
                </a:solidFill>
              </a:rPr>
              <a:t>(</a:t>
            </a:r>
            <a:r>
              <a:rPr dirty="0">
                <a:solidFill>
                  <a:srgbClr val="0061FF"/>
                </a:solidFill>
              </a:rPr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09251" y="1782366"/>
            <a:ext cx="3507135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ts val="2320"/>
              </a:lnSpc>
            </a:pPr>
            <a:r>
              <a:rPr sz="2109" spc="-4" dirty="0">
                <a:solidFill>
                  <a:srgbClr val="0433FF"/>
                </a:solidFill>
                <a:latin typeface="Gill Sans MT"/>
                <a:cs typeface="Gill Sans MT"/>
              </a:rPr>
              <a:t>c() </a:t>
            </a:r>
            <a:r>
              <a:rPr sz="2109" spc="-4" dirty="0">
                <a:latin typeface="Gill Sans MT"/>
                <a:cs typeface="Gill Sans MT"/>
              </a:rPr>
              <a:t>combines </a:t>
            </a:r>
            <a:r>
              <a:rPr sz="2109" dirty="0">
                <a:latin typeface="Gill Sans MT"/>
                <a:cs typeface="Gill Sans MT"/>
              </a:rPr>
              <a:t>a set of </a:t>
            </a:r>
            <a:r>
              <a:rPr sz="2109" spc="-4" dirty="0">
                <a:latin typeface="Gill Sans MT"/>
                <a:cs typeface="Gill Sans MT"/>
              </a:rPr>
              <a:t>values,</a:t>
            </a:r>
            <a:r>
              <a:rPr sz="2109" spc="-229" dirty="0">
                <a:latin typeface="Gill Sans MT"/>
                <a:cs typeface="Gill Sans MT"/>
              </a:rPr>
              <a:t> </a:t>
            </a:r>
            <a:r>
              <a:rPr sz="2109" dirty="0">
                <a:latin typeface="Gill Sans MT"/>
                <a:cs typeface="Gill Sans MT"/>
              </a:rPr>
              <a:t>and  </a:t>
            </a:r>
            <a:r>
              <a:rPr sz="2109" spc="-7" dirty="0">
                <a:latin typeface="Gill Sans MT"/>
                <a:cs typeface="Gill Sans MT"/>
              </a:rPr>
              <a:t>stores </a:t>
            </a:r>
            <a:r>
              <a:rPr sz="2109" dirty="0">
                <a:latin typeface="Gill Sans MT"/>
                <a:cs typeface="Gill Sans MT"/>
              </a:rPr>
              <a:t>them as a</a:t>
            </a:r>
            <a:r>
              <a:rPr sz="2109" spc="-42" dirty="0">
                <a:latin typeface="Gill Sans MT"/>
                <a:cs typeface="Gill Sans MT"/>
              </a:rPr>
              <a:t> </a:t>
            </a:r>
            <a:r>
              <a:rPr sz="2109" spc="-32" dirty="0">
                <a:latin typeface="Gill Sans MT"/>
                <a:cs typeface="Gill Sans MT"/>
              </a:rPr>
              <a:t>vector...</a:t>
            </a:r>
            <a:endParaRPr sz="2109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45594" y="2857500"/>
            <a:ext cx="2143125" cy="1214387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03584" rIns="0" bIns="0" rtlCol="0">
            <a:spAutoFit/>
          </a:bodyPr>
          <a:lstStyle/>
          <a:p>
            <a:pPr marL="212073">
              <a:spcBef>
                <a:spcPts val="816"/>
              </a:spcBef>
            </a:pPr>
            <a:r>
              <a:rPr sz="1547" spc="-4" dirty="0">
                <a:latin typeface="Gill Sans MT"/>
                <a:cs typeface="Gill Sans MT"/>
              </a:rPr>
              <a:t>numeric</a:t>
            </a:r>
            <a:r>
              <a:rPr sz="1547" spc="-39" dirty="0">
                <a:latin typeface="Gill Sans MT"/>
                <a:cs typeface="Gill Sans MT"/>
              </a:rPr>
              <a:t> </a:t>
            </a:r>
            <a:r>
              <a:rPr sz="1547" spc="-7" dirty="0">
                <a:latin typeface="Gill Sans MT"/>
                <a:cs typeface="Gill Sans MT"/>
              </a:rPr>
              <a:t>vectors:</a:t>
            </a:r>
            <a:endParaRPr sz="1547">
              <a:latin typeface="Gill Sans MT"/>
              <a:cs typeface="Gill Sans MT"/>
            </a:endParaRPr>
          </a:p>
          <a:p>
            <a:pPr>
              <a:spcBef>
                <a:spcPts val="11"/>
              </a:spcBef>
            </a:pPr>
            <a:endParaRPr sz="1617">
              <a:latin typeface="Times New Roman"/>
              <a:cs typeface="Times New Roman"/>
            </a:endParaRPr>
          </a:p>
          <a:p>
            <a:pPr marL="176355">
              <a:tabLst>
                <a:tab pos="369229" algn="l"/>
              </a:tabLst>
            </a:pPr>
            <a:r>
              <a:rPr sz="1266" dirty="0">
                <a:latin typeface="Courier New"/>
                <a:cs typeface="Courier New"/>
              </a:rPr>
              <a:t>&gt;	</a:t>
            </a:r>
            <a:r>
              <a:rPr sz="1266" spc="-4" dirty="0">
                <a:solidFill>
                  <a:srgbClr val="0433FF"/>
                </a:solidFill>
                <a:latin typeface="Courier New"/>
                <a:cs typeface="Courier New"/>
              </a:rPr>
              <a:t>age &lt;- c( 34,2</a:t>
            </a:r>
            <a:r>
              <a:rPr sz="1266" spc="-46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1266" dirty="0">
                <a:solidFill>
                  <a:srgbClr val="0433FF"/>
                </a:solidFill>
                <a:latin typeface="Courier New"/>
                <a:cs typeface="Courier New"/>
              </a:rPr>
              <a:t>)</a:t>
            </a:r>
            <a:endParaRPr sz="1266">
              <a:latin typeface="Courier New"/>
              <a:cs typeface="Courier New"/>
            </a:endParaRPr>
          </a:p>
          <a:p>
            <a:pPr marL="176355">
              <a:spcBef>
                <a:spcPts val="169"/>
              </a:spcBef>
              <a:tabLst>
                <a:tab pos="369229" algn="l"/>
              </a:tabLst>
            </a:pPr>
            <a:r>
              <a:rPr sz="1266" dirty="0">
                <a:latin typeface="Courier New"/>
                <a:cs typeface="Courier New"/>
              </a:rPr>
              <a:t>&gt;	</a:t>
            </a:r>
            <a:r>
              <a:rPr sz="1266" dirty="0">
                <a:solidFill>
                  <a:srgbClr val="0433FF"/>
                </a:solidFill>
                <a:latin typeface="Courier New"/>
                <a:cs typeface="Courier New"/>
              </a:rPr>
              <a:t>age</a:t>
            </a:r>
            <a:endParaRPr sz="1266">
              <a:latin typeface="Courier New"/>
              <a:cs typeface="Courier New"/>
            </a:endParaRPr>
          </a:p>
          <a:p>
            <a:pPr marL="176355">
              <a:spcBef>
                <a:spcPts val="98"/>
              </a:spcBef>
              <a:tabLst>
                <a:tab pos="947853" algn="l"/>
              </a:tabLst>
            </a:pPr>
            <a:r>
              <a:rPr sz="1266" spc="-4" dirty="0">
                <a:latin typeface="Courier New"/>
                <a:cs typeface="Courier New"/>
              </a:rPr>
              <a:t>[1]</a:t>
            </a:r>
            <a:r>
              <a:rPr sz="1266" spc="4" dirty="0">
                <a:latin typeface="Courier New"/>
                <a:cs typeface="Courier New"/>
              </a:rPr>
              <a:t> </a:t>
            </a:r>
            <a:r>
              <a:rPr sz="1266" spc="-4" dirty="0">
                <a:latin typeface="Courier New"/>
                <a:cs typeface="Courier New"/>
              </a:rPr>
              <a:t>34	</a:t>
            </a:r>
            <a:r>
              <a:rPr sz="1266" dirty="0">
                <a:latin typeface="Courier New"/>
                <a:cs typeface="Courier New"/>
              </a:rPr>
              <a:t>2</a:t>
            </a:r>
            <a:endParaRPr sz="1266">
              <a:latin typeface="Courier New"/>
              <a:cs typeface="Courier New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95DF88-7AA0-3149-8CBC-7E4B1E004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825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909251" y="1782366"/>
            <a:ext cx="3507135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ts val="2320"/>
              </a:lnSpc>
            </a:pPr>
            <a:r>
              <a:rPr sz="2109" spc="-4" dirty="0">
                <a:solidFill>
                  <a:srgbClr val="0433FF"/>
                </a:solidFill>
                <a:latin typeface="Gill Sans MT"/>
                <a:cs typeface="Gill Sans MT"/>
              </a:rPr>
              <a:t>c() </a:t>
            </a:r>
            <a:r>
              <a:rPr sz="2109" spc="-4" dirty="0">
                <a:latin typeface="Gill Sans MT"/>
                <a:cs typeface="Gill Sans MT"/>
              </a:rPr>
              <a:t>combines </a:t>
            </a:r>
            <a:r>
              <a:rPr sz="2109" dirty="0">
                <a:latin typeface="Gill Sans MT"/>
                <a:cs typeface="Gill Sans MT"/>
              </a:rPr>
              <a:t>a set of </a:t>
            </a:r>
            <a:r>
              <a:rPr sz="2109" spc="-4" dirty="0">
                <a:latin typeface="Gill Sans MT"/>
                <a:cs typeface="Gill Sans MT"/>
              </a:rPr>
              <a:t>values,</a:t>
            </a:r>
            <a:r>
              <a:rPr sz="2109" spc="-229" dirty="0">
                <a:latin typeface="Gill Sans MT"/>
                <a:cs typeface="Gill Sans MT"/>
              </a:rPr>
              <a:t> </a:t>
            </a:r>
            <a:r>
              <a:rPr sz="2109" dirty="0">
                <a:latin typeface="Gill Sans MT"/>
                <a:cs typeface="Gill Sans MT"/>
              </a:rPr>
              <a:t>and  </a:t>
            </a:r>
            <a:r>
              <a:rPr sz="2109" spc="-7" dirty="0">
                <a:latin typeface="Gill Sans MT"/>
                <a:cs typeface="Gill Sans MT"/>
              </a:rPr>
              <a:t>stores </a:t>
            </a:r>
            <a:r>
              <a:rPr sz="2109" dirty="0">
                <a:latin typeface="Gill Sans MT"/>
                <a:cs typeface="Gill Sans MT"/>
              </a:rPr>
              <a:t>them as a</a:t>
            </a:r>
            <a:r>
              <a:rPr sz="2109" spc="-42" dirty="0">
                <a:latin typeface="Gill Sans MT"/>
                <a:cs typeface="Gill Sans MT"/>
              </a:rPr>
              <a:t> </a:t>
            </a:r>
            <a:r>
              <a:rPr sz="2109" spc="-32" dirty="0">
                <a:latin typeface="Gill Sans MT"/>
                <a:cs typeface="Gill Sans MT"/>
              </a:rPr>
              <a:t>vector...</a:t>
            </a:r>
            <a:endParaRPr sz="2109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45594" y="2857500"/>
            <a:ext cx="2143125" cy="1214387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03584" rIns="0" bIns="0" rtlCol="0">
            <a:spAutoFit/>
          </a:bodyPr>
          <a:lstStyle/>
          <a:p>
            <a:pPr marL="212073">
              <a:spcBef>
                <a:spcPts val="816"/>
              </a:spcBef>
            </a:pPr>
            <a:r>
              <a:rPr sz="1547" spc="-4" dirty="0">
                <a:latin typeface="Gill Sans MT"/>
                <a:cs typeface="Gill Sans MT"/>
              </a:rPr>
              <a:t>numeric</a:t>
            </a:r>
            <a:r>
              <a:rPr sz="1547" spc="-39" dirty="0">
                <a:latin typeface="Gill Sans MT"/>
                <a:cs typeface="Gill Sans MT"/>
              </a:rPr>
              <a:t> </a:t>
            </a:r>
            <a:r>
              <a:rPr sz="1547" spc="-7" dirty="0">
                <a:latin typeface="Gill Sans MT"/>
                <a:cs typeface="Gill Sans MT"/>
              </a:rPr>
              <a:t>vectors:</a:t>
            </a:r>
            <a:endParaRPr sz="1547">
              <a:latin typeface="Gill Sans MT"/>
              <a:cs typeface="Gill Sans MT"/>
            </a:endParaRPr>
          </a:p>
          <a:p>
            <a:pPr>
              <a:spcBef>
                <a:spcPts val="11"/>
              </a:spcBef>
            </a:pPr>
            <a:endParaRPr sz="1617">
              <a:latin typeface="Times New Roman"/>
              <a:cs typeface="Times New Roman"/>
            </a:endParaRPr>
          </a:p>
          <a:p>
            <a:pPr marL="176355">
              <a:tabLst>
                <a:tab pos="369229" algn="l"/>
              </a:tabLst>
            </a:pPr>
            <a:r>
              <a:rPr sz="1266" dirty="0">
                <a:latin typeface="Courier New"/>
                <a:cs typeface="Courier New"/>
              </a:rPr>
              <a:t>&gt;	</a:t>
            </a:r>
            <a:r>
              <a:rPr sz="1266" spc="-4" dirty="0">
                <a:solidFill>
                  <a:srgbClr val="0433FF"/>
                </a:solidFill>
                <a:latin typeface="Courier New"/>
                <a:cs typeface="Courier New"/>
              </a:rPr>
              <a:t>age &lt;- c( 34,2</a:t>
            </a:r>
            <a:r>
              <a:rPr sz="1266" spc="-46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1266" dirty="0">
                <a:solidFill>
                  <a:srgbClr val="0433FF"/>
                </a:solidFill>
                <a:latin typeface="Courier New"/>
                <a:cs typeface="Courier New"/>
              </a:rPr>
              <a:t>)</a:t>
            </a:r>
            <a:endParaRPr sz="1266">
              <a:latin typeface="Courier New"/>
              <a:cs typeface="Courier New"/>
            </a:endParaRPr>
          </a:p>
          <a:p>
            <a:pPr marL="176355">
              <a:spcBef>
                <a:spcPts val="169"/>
              </a:spcBef>
              <a:tabLst>
                <a:tab pos="369229" algn="l"/>
              </a:tabLst>
            </a:pPr>
            <a:r>
              <a:rPr sz="1266" dirty="0">
                <a:latin typeface="Courier New"/>
                <a:cs typeface="Courier New"/>
              </a:rPr>
              <a:t>&gt;	</a:t>
            </a:r>
            <a:r>
              <a:rPr sz="1266" dirty="0">
                <a:solidFill>
                  <a:srgbClr val="0433FF"/>
                </a:solidFill>
                <a:latin typeface="Courier New"/>
                <a:cs typeface="Courier New"/>
              </a:rPr>
              <a:t>age</a:t>
            </a:r>
            <a:endParaRPr sz="1266">
              <a:latin typeface="Courier New"/>
              <a:cs typeface="Courier New"/>
            </a:endParaRPr>
          </a:p>
          <a:p>
            <a:pPr marL="176355">
              <a:spcBef>
                <a:spcPts val="98"/>
              </a:spcBef>
              <a:tabLst>
                <a:tab pos="947853" algn="l"/>
              </a:tabLst>
            </a:pPr>
            <a:r>
              <a:rPr sz="1266" spc="-4" dirty="0">
                <a:latin typeface="Courier New"/>
                <a:cs typeface="Courier New"/>
              </a:rPr>
              <a:t>[1]</a:t>
            </a:r>
            <a:r>
              <a:rPr sz="1266" spc="4" dirty="0">
                <a:latin typeface="Courier New"/>
                <a:cs typeface="Courier New"/>
              </a:rPr>
              <a:t> </a:t>
            </a:r>
            <a:r>
              <a:rPr sz="1266" spc="-4" dirty="0">
                <a:latin typeface="Courier New"/>
                <a:cs typeface="Courier New"/>
              </a:rPr>
              <a:t>34	</a:t>
            </a:r>
            <a:r>
              <a:rPr sz="1266" dirty="0">
                <a:latin typeface="Courier New"/>
                <a:cs typeface="Courier New"/>
              </a:rPr>
              <a:t>2</a:t>
            </a:r>
            <a:endParaRPr sz="1266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4805" y="2857500"/>
            <a:ext cx="3009305" cy="1214387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03584" rIns="0" bIns="0" rtlCol="0">
            <a:spAutoFit/>
          </a:bodyPr>
          <a:lstStyle/>
          <a:p>
            <a:pPr marL="229931">
              <a:spcBef>
                <a:spcPts val="816"/>
              </a:spcBef>
            </a:pPr>
            <a:r>
              <a:rPr sz="1547" dirty="0">
                <a:latin typeface="Gill Sans MT"/>
                <a:cs typeface="Gill Sans MT"/>
              </a:rPr>
              <a:t>character</a:t>
            </a:r>
            <a:r>
              <a:rPr sz="1547" spc="-49" dirty="0">
                <a:latin typeface="Gill Sans MT"/>
                <a:cs typeface="Gill Sans MT"/>
              </a:rPr>
              <a:t> </a:t>
            </a:r>
            <a:r>
              <a:rPr sz="1547" spc="-7" dirty="0">
                <a:latin typeface="Gill Sans MT"/>
                <a:cs typeface="Gill Sans MT"/>
              </a:rPr>
              <a:t>vectors:</a:t>
            </a:r>
            <a:endParaRPr sz="1547" dirty="0">
              <a:latin typeface="Gill Sans MT"/>
              <a:cs typeface="Gill Sans MT"/>
            </a:endParaRPr>
          </a:p>
          <a:p>
            <a:pPr>
              <a:spcBef>
                <a:spcPts val="11"/>
              </a:spcBef>
            </a:pPr>
            <a:endParaRPr sz="1617" dirty="0">
              <a:latin typeface="Times New Roman"/>
              <a:cs typeface="Times New Roman"/>
            </a:endParaRPr>
          </a:p>
          <a:p>
            <a:pPr marL="212073">
              <a:tabLst>
                <a:tab pos="404947" algn="l"/>
              </a:tabLst>
            </a:pPr>
            <a:r>
              <a:rPr sz="1266" dirty="0">
                <a:latin typeface="Courier New"/>
                <a:cs typeface="Courier New"/>
              </a:rPr>
              <a:t>&gt;	</a:t>
            </a:r>
            <a:r>
              <a:rPr sz="1266" spc="-4" dirty="0">
                <a:solidFill>
                  <a:srgbClr val="0433FF"/>
                </a:solidFill>
                <a:latin typeface="Courier New"/>
                <a:cs typeface="Courier New"/>
              </a:rPr>
              <a:t>name &lt;- c( "dan", "alex"</a:t>
            </a:r>
            <a:r>
              <a:rPr sz="1266" spc="-39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1266" dirty="0">
                <a:solidFill>
                  <a:srgbClr val="0433FF"/>
                </a:solidFill>
                <a:latin typeface="Courier New"/>
                <a:cs typeface="Courier New"/>
              </a:rPr>
              <a:t>)</a:t>
            </a:r>
            <a:endParaRPr sz="1266" dirty="0">
              <a:latin typeface="Courier New"/>
              <a:cs typeface="Courier New"/>
            </a:endParaRPr>
          </a:p>
          <a:p>
            <a:pPr marL="212073">
              <a:spcBef>
                <a:spcPts val="169"/>
              </a:spcBef>
              <a:tabLst>
                <a:tab pos="404947" algn="l"/>
              </a:tabLst>
            </a:pPr>
            <a:r>
              <a:rPr sz="1266" dirty="0">
                <a:latin typeface="Courier New"/>
                <a:cs typeface="Courier New"/>
              </a:rPr>
              <a:t>&gt;	</a:t>
            </a:r>
            <a:r>
              <a:rPr sz="1266" dirty="0">
                <a:solidFill>
                  <a:srgbClr val="0433FF"/>
                </a:solidFill>
                <a:latin typeface="Courier New"/>
                <a:cs typeface="Courier New"/>
              </a:rPr>
              <a:t>name</a:t>
            </a:r>
            <a:endParaRPr sz="1266" dirty="0">
              <a:latin typeface="Courier New"/>
              <a:cs typeface="Courier New"/>
            </a:endParaRPr>
          </a:p>
          <a:p>
            <a:pPr marL="212073">
              <a:spcBef>
                <a:spcPts val="98"/>
              </a:spcBef>
              <a:tabLst>
                <a:tab pos="1272882" algn="l"/>
              </a:tabLst>
            </a:pPr>
            <a:r>
              <a:rPr sz="1266" spc="-4" dirty="0">
                <a:latin typeface="Courier New"/>
                <a:cs typeface="Courier New"/>
              </a:rPr>
              <a:t>[1]</a:t>
            </a:r>
            <a:r>
              <a:rPr sz="1266" spc="4" dirty="0">
                <a:latin typeface="Courier New"/>
                <a:cs typeface="Courier New"/>
              </a:rPr>
              <a:t> </a:t>
            </a:r>
            <a:r>
              <a:rPr sz="1266" spc="-4" dirty="0">
                <a:latin typeface="Courier New"/>
                <a:cs typeface="Courier New"/>
              </a:rPr>
              <a:t>"dan"	</a:t>
            </a:r>
            <a:r>
              <a:rPr sz="1266" dirty="0">
                <a:latin typeface="Courier New"/>
                <a:cs typeface="Courier New"/>
              </a:rPr>
              <a:t>"alex"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1925B393-0166-AF4A-87F9-5E867EF28B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4858" y="330399"/>
            <a:ext cx="8084456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2377891" algn="l"/>
                <a:tab pos="4059292" algn="l"/>
                <a:tab pos="5048666" algn="l"/>
              </a:tabLst>
            </a:pPr>
            <a:r>
              <a:rPr dirty="0"/>
              <a:t>“Comb</a:t>
            </a:r>
            <a:r>
              <a:rPr spc="-4" dirty="0"/>
              <a:t>i</a:t>
            </a:r>
            <a:r>
              <a:rPr dirty="0"/>
              <a:t>n</a:t>
            </a:r>
            <a:r>
              <a:rPr spc="-4" dirty="0"/>
              <a:t>i</a:t>
            </a:r>
            <a:r>
              <a:rPr dirty="0"/>
              <a:t>ng”</a:t>
            </a:r>
            <a:r>
              <a:rPr lang="en-US" dirty="0"/>
              <a:t> </a:t>
            </a:r>
            <a:r>
              <a:rPr dirty="0"/>
              <a:t>e</a:t>
            </a:r>
            <a:r>
              <a:rPr spc="-4" dirty="0"/>
              <a:t>l</a:t>
            </a:r>
            <a:r>
              <a:rPr dirty="0"/>
              <a:t>ements	us</a:t>
            </a:r>
            <a:r>
              <a:rPr spc="-4" dirty="0"/>
              <a:t>i</a:t>
            </a:r>
            <a:r>
              <a:rPr dirty="0"/>
              <a:t>ng</a:t>
            </a:r>
            <a:r>
              <a:rPr lang="en-US" dirty="0"/>
              <a:t> </a:t>
            </a:r>
            <a:r>
              <a:rPr lang="en-US" dirty="0">
                <a:solidFill>
                  <a:srgbClr val="0061FF"/>
                </a:solidFill>
              </a:rPr>
              <a:t>c</a:t>
            </a:r>
            <a:r>
              <a:rPr spc="-4" dirty="0">
                <a:solidFill>
                  <a:srgbClr val="0061FF"/>
                </a:solidFill>
              </a:rPr>
              <a:t>(</a:t>
            </a:r>
            <a:r>
              <a:rPr dirty="0">
                <a:solidFill>
                  <a:srgbClr val="0061FF"/>
                </a:solidFill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58AB00-82E3-C648-8816-5B6580D5F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373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909251" y="1782366"/>
            <a:ext cx="3507135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ts val="2320"/>
              </a:lnSpc>
            </a:pPr>
            <a:r>
              <a:rPr sz="2109" spc="-4" dirty="0">
                <a:solidFill>
                  <a:srgbClr val="0433FF"/>
                </a:solidFill>
                <a:latin typeface="Gill Sans MT"/>
                <a:cs typeface="Gill Sans MT"/>
              </a:rPr>
              <a:t>c()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combines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a set of </a:t>
            </a:r>
            <a:r>
              <a:rPr sz="2109" spc="-4" dirty="0">
                <a:solidFill>
                  <a:srgbClr val="990100"/>
                </a:solidFill>
                <a:latin typeface="Gill Sans MT"/>
                <a:cs typeface="Gill Sans MT"/>
              </a:rPr>
              <a:t>values,</a:t>
            </a:r>
            <a:r>
              <a:rPr sz="2109" spc="-229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and  </a:t>
            </a:r>
            <a:r>
              <a:rPr sz="2109" spc="-7" dirty="0">
                <a:solidFill>
                  <a:srgbClr val="990100"/>
                </a:solidFill>
                <a:latin typeface="Gill Sans MT"/>
                <a:cs typeface="Gill Sans MT"/>
              </a:rPr>
              <a:t>stores </a:t>
            </a:r>
            <a:r>
              <a:rPr sz="2109" dirty="0">
                <a:solidFill>
                  <a:srgbClr val="990100"/>
                </a:solidFill>
                <a:latin typeface="Gill Sans MT"/>
                <a:cs typeface="Gill Sans MT"/>
              </a:rPr>
              <a:t>them as a</a:t>
            </a:r>
            <a:r>
              <a:rPr sz="2109" spc="-42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109" spc="-32" dirty="0">
                <a:solidFill>
                  <a:srgbClr val="990100"/>
                </a:solidFill>
                <a:latin typeface="Gill Sans MT"/>
                <a:cs typeface="Gill Sans MT"/>
              </a:rPr>
              <a:t>vector...</a:t>
            </a:r>
            <a:endParaRPr sz="2109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45594" y="2857500"/>
            <a:ext cx="2143125" cy="1214387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03584" rIns="0" bIns="0" rtlCol="0">
            <a:spAutoFit/>
          </a:bodyPr>
          <a:lstStyle/>
          <a:p>
            <a:pPr marL="212073">
              <a:spcBef>
                <a:spcPts val="816"/>
              </a:spcBef>
            </a:pPr>
            <a:r>
              <a:rPr sz="1547" spc="-4" dirty="0">
                <a:latin typeface="Gill Sans MT"/>
                <a:cs typeface="Gill Sans MT"/>
              </a:rPr>
              <a:t>numeric</a:t>
            </a:r>
            <a:r>
              <a:rPr sz="1547" spc="-39" dirty="0">
                <a:latin typeface="Gill Sans MT"/>
                <a:cs typeface="Gill Sans MT"/>
              </a:rPr>
              <a:t> </a:t>
            </a:r>
            <a:r>
              <a:rPr sz="1547" spc="-7" dirty="0">
                <a:latin typeface="Gill Sans MT"/>
                <a:cs typeface="Gill Sans MT"/>
              </a:rPr>
              <a:t>vectors:</a:t>
            </a:r>
            <a:endParaRPr sz="1547">
              <a:latin typeface="Gill Sans MT"/>
              <a:cs typeface="Gill Sans MT"/>
            </a:endParaRPr>
          </a:p>
          <a:p>
            <a:pPr>
              <a:spcBef>
                <a:spcPts val="11"/>
              </a:spcBef>
            </a:pPr>
            <a:endParaRPr sz="1617">
              <a:latin typeface="Times New Roman"/>
              <a:cs typeface="Times New Roman"/>
            </a:endParaRPr>
          </a:p>
          <a:p>
            <a:pPr marL="176355">
              <a:tabLst>
                <a:tab pos="369229" algn="l"/>
              </a:tabLst>
            </a:pPr>
            <a:r>
              <a:rPr sz="1266" dirty="0">
                <a:latin typeface="Courier New"/>
                <a:cs typeface="Courier New"/>
              </a:rPr>
              <a:t>&gt;	</a:t>
            </a:r>
            <a:r>
              <a:rPr sz="1266" spc="-4" dirty="0">
                <a:solidFill>
                  <a:srgbClr val="0433FF"/>
                </a:solidFill>
                <a:latin typeface="Courier New"/>
                <a:cs typeface="Courier New"/>
              </a:rPr>
              <a:t>age &lt;- c( 34,2</a:t>
            </a:r>
            <a:r>
              <a:rPr sz="1266" spc="-46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1266" dirty="0">
                <a:solidFill>
                  <a:srgbClr val="0433FF"/>
                </a:solidFill>
                <a:latin typeface="Courier New"/>
                <a:cs typeface="Courier New"/>
              </a:rPr>
              <a:t>)</a:t>
            </a:r>
            <a:endParaRPr sz="1266">
              <a:latin typeface="Courier New"/>
              <a:cs typeface="Courier New"/>
            </a:endParaRPr>
          </a:p>
          <a:p>
            <a:pPr marL="176355">
              <a:spcBef>
                <a:spcPts val="169"/>
              </a:spcBef>
              <a:tabLst>
                <a:tab pos="369229" algn="l"/>
              </a:tabLst>
            </a:pPr>
            <a:r>
              <a:rPr sz="1266" dirty="0">
                <a:latin typeface="Courier New"/>
                <a:cs typeface="Courier New"/>
              </a:rPr>
              <a:t>&gt;	</a:t>
            </a:r>
            <a:r>
              <a:rPr sz="1266" dirty="0">
                <a:solidFill>
                  <a:srgbClr val="0433FF"/>
                </a:solidFill>
                <a:latin typeface="Courier New"/>
                <a:cs typeface="Courier New"/>
              </a:rPr>
              <a:t>age</a:t>
            </a:r>
            <a:endParaRPr sz="1266">
              <a:latin typeface="Courier New"/>
              <a:cs typeface="Courier New"/>
            </a:endParaRPr>
          </a:p>
          <a:p>
            <a:pPr marL="176355">
              <a:spcBef>
                <a:spcPts val="98"/>
              </a:spcBef>
              <a:tabLst>
                <a:tab pos="947853" algn="l"/>
              </a:tabLst>
            </a:pPr>
            <a:r>
              <a:rPr sz="1266" spc="-4" dirty="0">
                <a:latin typeface="Courier New"/>
                <a:cs typeface="Courier New"/>
              </a:rPr>
              <a:t>[1]</a:t>
            </a:r>
            <a:r>
              <a:rPr sz="1266" spc="4" dirty="0">
                <a:latin typeface="Courier New"/>
                <a:cs typeface="Courier New"/>
              </a:rPr>
              <a:t> </a:t>
            </a:r>
            <a:r>
              <a:rPr sz="1266" spc="-4" dirty="0">
                <a:latin typeface="Courier New"/>
                <a:cs typeface="Courier New"/>
              </a:rPr>
              <a:t>34	</a:t>
            </a:r>
            <a:r>
              <a:rPr sz="1266" dirty="0">
                <a:latin typeface="Courier New"/>
                <a:cs typeface="Courier New"/>
              </a:rPr>
              <a:t>2</a:t>
            </a:r>
            <a:endParaRPr sz="1266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4805" y="2857500"/>
            <a:ext cx="3009305" cy="1214387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03584" rIns="0" bIns="0" rtlCol="0">
            <a:spAutoFit/>
          </a:bodyPr>
          <a:lstStyle/>
          <a:p>
            <a:pPr marL="229931">
              <a:spcBef>
                <a:spcPts val="816"/>
              </a:spcBef>
            </a:pPr>
            <a:r>
              <a:rPr sz="1547" dirty="0">
                <a:latin typeface="Gill Sans MT"/>
                <a:cs typeface="Gill Sans MT"/>
              </a:rPr>
              <a:t>character</a:t>
            </a:r>
            <a:r>
              <a:rPr sz="1547" spc="-49" dirty="0">
                <a:latin typeface="Gill Sans MT"/>
                <a:cs typeface="Gill Sans MT"/>
              </a:rPr>
              <a:t> </a:t>
            </a:r>
            <a:r>
              <a:rPr sz="1547" spc="-7" dirty="0">
                <a:latin typeface="Gill Sans MT"/>
                <a:cs typeface="Gill Sans MT"/>
              </a:rPr>
              <a:t>vectors:</a:t>
            </a:r>
            <a:endParaRPr sz="1547" dirty="0">
              <a:latin typeface="Gill Sans MT"/>
              <a:cs typeface="Gill Sans MT"/>
            </a:endParaRPr>
          </a:p>
          <a:p>
            <a:pPr>
              <a:spcBef>
                <a:spcPts val="11"/>
              </a:spcBef>
            </a:pPr>
            <a:endParaRPr sz="1617" dirty="0">
              <a:latin typeface="Times New Roman"/>
              <a:cs typeface="Times New Roman"/>
            </a:endParaRPr>
          </a:p>
          <a:p>
            <a:pPr marL="212073">
              <a:tabLst>
                <a:tab pos="404947" algn="l"/>
              </a:tabLst>
            </a:pPr>
            <a:r>
              <a:rPr sz="1266" dirty="0">
                <a:latin typeface="Courier New"/>
                <a:cs typeface="Courier New"/>
              </a:rPr>
              <a:t>&gt;	</a:t>
            </a:r>
            <a:r>
              <a:rPr sz="1266" spc="-4" dirty="0">
                <a:solidFill>
                  <a:srgbClr val="0433FF"/>
                </a:solidFill>
                <a:latin typeface="Courier New"/>
                <a:cs typeface="Courier New"/>
              </a:rPr>
              <a:t>name &lt;- c( "dan", "alex"</a:t>
            </a:r>
            <a:r>
              <a:rPr sz="1266" spc="-39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1266" dirty="0">
                <a:solidFill>
                  <a:srgbClr val="0433FF"/>
                </a:solidFill>
                <a:latin typeface="Courier New"/>
                <a:cs typeface="Courier New"/>
              </a:rPr>
              <a:t>)</a:t>
            </a:r>
            <a:endParaRPr sz="1266" dirty="0">
              <a:latin typeface="Courier New"/>
              <a:cs typeface="Courier New"/>
            </a:endParaRPr>
          </a:p>
          <a:p>
            <a:pPr marL="212073">
              <a:spcBef>
                <a:spcPts val="169"/>
              </a:spcBef>
              <a:tabLst>
                <a:tab pos="404947" algn="l"/>
              </a:tabLst>
            </a:pPr>
            <a:r>
              <a:rPr sz="1266" dirty="0">
                <a:latin typeface="Courier New"/>
                <a:cs typeface="Courier New"/>
              </a:rPr>
              <a:t>&gt;	</a:t>
            </a:r>
            <a:r>
              <a:rPr sz="1266" dirty="0">
                <a:solidFill>
                  <a:srgbClr val="0433FF"/>
                </a:solidFill>
                <a:latin typeface="Courier New"/>
                <a:cs typeface="Courier New"/>
              </a:rPr>
              <a:t>name</a:t>
            </a:r>
            <a:endParaRPr sz="1266" dirty="0">
              <a:latin typeface="Courier New"/>
              <a:cs typeface="Courier New"/>
            </a:endParaRPr>
          </a:p>
          <a:p>
            <a:pPr marL="212073">
              <a:spcBef>
                <a:spcPts val="98"/>
              </a:spcBef>
              <a:tabLst>
                <a:tab pos="1272882" algn="l"/>
              </a:tabLst>
            </a:pPr>
            <a:r>
              <a:rPr sz="1266" spc="-4" dirty="0">
                <a:latin typeface="Courier New"/>
                <a:cs typeface="Courier New"/>
              </a:rPr>
              <a:t>[1]</a:t>
            </a:r>
            <a:r>
              <a:rPr sz="1266" spc="4" dirty="0">
                <a:latin typeface="Courier New"/>
                <a:cs typeface="Courier New"/>
              </a:rPr>
              <a:t> </a:t>
            </a:r>
            <a:r>
              <a:rPr sz="1266" spc="-4" dirty="0">
                <a:latin typeface="Courier New"/>
                <a:cs typeface="Courier New"/>
              </a:rPr>
              <a:t>"dan"	</a:t>
            </a:r>
            <a:r>
              <a:rPr sz="1266" dirty="0">
                <a:latin typeface="Courier New"/>
                <a:cs typeface="Courier New"/>
              </a:rPr>
              <a:t>"alex"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54711" y="4616648"/>
            <a:ext cx="2830711" cy="1212632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12514" rIns="0" bIns="0" rtlCol="0">
            <a:spAutoFit/>
          </a:bodyPr>
          <a:lstStyle/>
          <a:p>
            <a:pPr marL="95991">
              <a:spcBef>
                <a:spcPts val="886"/>
              </a:spcBef>
            </a:pPr>
            <a:r>
              <a:rPr sz="1547" dirty="0">
                <a:latin typeface="Gill Sans MT"/>
                <a:cs typeface="Gill Sans MT"/>
              </a:rPr>
              <a:t>logical</a:t>
            </a:r>
            <a:r>
              <a:rPr sz="1547" spc="-49" dirty="0">
                <a:latin typeface="Gill Sans MT"/>
                <a:cs typeface="Gill Sans MT"/>
              </a:rPr>
              <a:t> </a:t>
            </a:r>
            <a:r>
              <a:rPr sz="1547" spc="-7" dirty="0">
                <a:latin typeface="Gill Sans MT"/>
                <a:cs typeface="Gill Sans MT"/>
              </a:rPr>
              <a:t>vectors:</a:t>
            </a:r>
            <a:endParaRPr sz="1547">
              <a:latin typeface="Gill Sans MT"/>
              <a:cs typeface="Gill Sans MT"/>
            </a:endParaRPr>
          </a:p>
          <a:p>
            <a:pPr>
              <a:spcBef>
                <a:spcPts val="21"/>
              </a:spcBef>
            </a:pPr>
            <a:endParaRPr sz="1547">
              <a:latin typeface="Times New Roman"/>
              <a:cs typeface="Times New Roman"/>
            </a:endParaRPr>
          </a:p>
          <a:p>
            <a:pPr marL="140638">
              <a:tabLst>
                <a:tab pos="333512" algn="l"/>
              </a:tabLst>
            </a:pPr>
            <a:r>
              <a:rPr sz="1266" dirty="0">
                <a:latin typeface="Courier New"/>
                <a:cs typeface="Courier New"/>
              </a:rPr>
              <a:t>&gt;	</a:t>
            </a:r>
            <a:r>
              <a:rPr sz="1266" spc="-4" dirty="0">
                <a:solidFill>
                  <a:srgbClr val="0433FF"/>
                </a:solidFill>
                <a:latin typeface="Courier New"/>
                <a:cs typeface="Courier New"/>
              </a:rPr>
              <a:t>nerd &lt;- c( TRUE, FALSE</a:t>
            </a:r>
            <a:r>
              <a:rPr sz="1266" spc="-39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1266" dirty="0">
                <a:solidFill>
                  <a:srgbClr val="0433FF"/>
                </a:solidFill>
                <a:latin typeface="Courier New"/>
                <a:cs typeface="Courier New"/>
              </a:rPr>
              <a:t>)</a:t>
            </a:r>
            <a:endParaRPr sz="1266">
              <a:latin typeface="Courier New"/>
              <a:cs typeface="Courier New"/>
            </a:endParaRPr>
          </a:p>
          <a:p>
            <a:pPr marL="140638">
              <a:spcBef>
                <a:spcPts val="169"/>
              </a:spcBef>
              <a:tabLst>
                <a:tab pos="333512" algn="l"/>
              </a:tabLst>
            </a:pPr>
            <a:r>
              <a:rPr sz="1266" dirty="0">
                <a:latin typeface="Courier New"/>
                <a:cs typeface="Courier New"/>
              </a:rPr>
              <a:t>&gt;	</a:t>
            </a:r>
            <a:r>
              <a:rPr sz="1266" dirty="0">
                <a:solidFill>
                  <a:srgbClr val="0433FF"/>
                </a:solidFill>
                <a:latin typeface="Courier New"/>
                <a:cs typeface="Courier New"/>
              </a:rPr>
              <a:t>nerd</a:t>
            </a:r>
            <a:endParaRPr sz="1266">
              <a:latin typeface="Courier New"/>
              <a:cs typeface="Courier New"/>
            </a:endParaRPr>
          </a:p>
          <a:p>
            <a:pPr marL="140638">
              <a:spcBef>
                <a:spcPts val="98"/>
              </a:spcBef>
              <a:tabLst>
                <a:tab pos="622824" algn="l"/>
              </a:tabLst>
            </a:pPr>
            <a:r>
              <a:rPr sz="1266" spc="-4" dirty="0">
                <a:latin typeface="Courier New"/>
                <a:cs typeface="Courier New"/>
              </a:rPr>
              <a:t>[1]	TRUE</a:t>
            </a:r>
            <a:r>
              <a:rPr sz="1266" spc="-67" dirty="0">
                <a:latin typeface="Courier New"/>
                <a:cs typeface="Courier New"/>
              </a:rPr>
              <a:t> </a:t>
            </a:r>
            <a:r>
              <a:rPr sz="1266" dirty="0">
                <a:latin typeface="Courier New"/>
                <a:cs typeface="Courier New"/>
              </a:rPr>
              <a:t>FALSE</a:t>
            </a:r>
            <a:endParaRPr sz="1266">
              <a:latin typeface="Courier New"/>
              <a:cs typeface="Courier New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AB1A43D-B718-1843-9FB4-2A50BD341FA4}"/>
              </a:ext>
            </a:extLst>
          </p:cNvPr>
          <p:cNvSpPr txBox="1">
            <a:spLocks/>
          </p:cNvSpPr>
          <p:nvPr/>
        </p:nvSpPr>
        <p:spPr>
          <a:xfrm>
            <a:off x="2394858" y="330399"/>
            <a:ext cx="8084456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929">
              <a:lnSpc>
                <a:spcPct val="100000"/>
              </a:lnSpc>
              <a:tabLst>
                <a:tab pos="2377891" algn="l"/>
                <a:tab pos="4059292" algn="l"/>
                <a:tab pos="5048666" algn="l"/>
              </a:tabLst>
            </a:pPr>
            <a:r>
              <a:rPr lang="en-US"/>
              <a:t>“Comb</a:t>
            </a:r>
            <a:r>
              <a:rPr lang="en-US" spc="-4"/>
              <a:t>i</a:t>
            </a:r>
            <a:r>
              <a:rPr lang="en-US"/>
              <a:t>n</a:t>
            </a:r>
            <a:r>
              <a:rPr lang="en-US" spc="-4"/>
              <a:t>i</a:t>
            </a:r>
            <a:r>
              <a:rPr lang="en-US"/>
              <a:t>ng” e</a:t>
            </a:r>
            <a:r>
              <a:rPr lang="en-US" spc="-4"/>
              <a:t>l</a:t>
            </a:r>
            <a:r>
              <a:rPr lang="en-US"/>
              <a:t>ements	us</a:t>
            </a:r>
            <a:r>
              <a:rPr lang="en-US" spc="-4"/>
              <a:t>i</a:t>
            </a:r>
            <a:r>
              <a:rPr lang="en-US"/>
              <a:t>ng </a:t>
            </a:r>
            <a:r>
              <a:rPr lang="en-US">
                <a:solidFill>
                  <a:srgbClr val="0061FF"/>
                </a:solidFill>
              </a:rPr>
              <a:t>c</a:t>
            </a:r>
            <a:r>
              <a:rPr lang="en-US" spc="-4">
                <a:solidFill>
                  <a:srgbClr val="0061FF"/>
                </a:solidFill>
              </a:rPr>
              <a:t>(</a:t>
            </a:r>
            <a:r>
              <a:rPr lang="en-US">
                <a:solidFill>
                  <a:srgbClr val="0061FF"/>
                </a:solidFill>
              </a:rPr>
              <a:t>)</a:t>
            </a:r>
            <a:endParaRPr lang="en-US" dirty="0">
              <a:solidFill>
                <a:srgbClr val="0061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EE620B-DFA3-4F40-ACB2-75F0659FA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237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1771" y="330399"/>
            <a:ext cx="10145486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3801679" algn="l"/>
                <a:tab pos="4299938" algn="l"/>
                <a:tab pos="4981696" algn="l"/>
              </a:tabLst>
            </a:pPr>
            <a:r>
              <a:rPr spc="-158" dirty="0"/>
              <a:t>You </a:t>
            </a:r>
            <a:r>
              <a:rPr dirty="0"/>
              <a:t>can</a:t>
            </a:r>
            <a:r>
              <a:rPr spc="155" dirty="0"/>
              <a:t> </a:t>
            </a:r>
            <a:r>
              <a:rPr spc="-21" dirty="0"/>
              <a:t>give</a:t>
            </a:r>
            <a:r>
              <a:rPr spc="-340" dirty="0"/>
              <a:t> </a:t>
            </a:r>
            <a:r>
              <a:rPr dirty="0"/>
              <a:t>“names”</a:t>
            </a:r>
            <a:r>
              <a:rPr lang="en-US" dirty="0"/>
              <a:t> </a:t>
            </a:r>
            <a:r>
              <a:rPr dirty="0"/>
              <a:t>to</a:t>
            </a:r>
            <a:r>
              <a:rPr lang="en-US" dirty="0"/>
              <a:t> </a:t>
            </a:r>
            <a:r>
              <a:rPr dirty="0"/>
              <a:t>the</a:t>
            </a:r>
            <a:r>
              <a:rPr lang="en-US" dirty="0"/>
              <a:t> </a:t>
            </a:r>
            <a:r>
              <a:rPr spc="-4" dirty="0"/>
              <a:t>elements: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75867" y="1375172"/>
            <a:ext cx="7840266" cy="1114682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018" rIns="0" bIns="0" rtlCol="0">
            <a:spAutoFit/>
          </a:bodyPr>
          <a:lstStyle/>
          <a:p>
            <a:pPr>
              <a:spcBef>
                <a:spcPts val="32"/>
              </a:spcBef>
            </a:pPr>
            <a:endParaRPr sz="1723">
              <a:latin typeface="Times New Roman"/>
              <a:cs typeface="Times New Roman"/>
            </a:endParaRPr>
          </a:p>
          <a:p>
            <a:pPr marL="176355">
              <a:tabLst>
                <a:tab pos="369229" algn="l"/>
                <a:tab pos="2490848" algn="l"/>
                <a:tab pos="3841415" algn="l"/>
                <a:tab pos="5191536" algn="l"/>
              </a:tabLst>
            </a:pPr>
            <a:r>
              <a:rPr sz="1266" dirty="0">
                <a:latin typeface="Courier New"/>
                <a:cs typeface="Courier New"/>
              </a:rPr>
              <a:t>&gt;	</a:t>
            </a:r>
            <a:r>
              <a:rPr sz="1266" spc="-4" dirty="0">
                <a:solidFill>
                  <a:srgbClr val="0061FF"/>
                </a:solidFill>
                <a:latin typeface="Courier New"/>
                <a:cs typeface="Courier New"/>
              </a:rPr>
              <a:t>boredom &lt;- c(</a:t>
            </a:r>
            <a:r>
              <a:rPr sz="1266" spc="14" dirty="0">
                <a:solidFill>
                  <a:srgbClr val="0061FF"/>
                </a:solidFill>
                <a:latin typeface="Courier New"/>
                <a:cs typeface="Courier New"/>
              </a:rPr>
              <a:t> </a:t>
            </a:r>
            <a:r>
              <a:rPr sz="1266" spc="-4" dirty="0">
                <a:solidFill>
                  <a:srgbClr val="0061FF"/>
                </a:solidFill>
                <a:latin typeface="Courier New"/>
                <a:cs typeface="Courier New"/>
              </a:rPr>
              <a:t>time1</a:t>
            </a:r>
            <a:r>
              <a:rPr sz="1266" dirty="0">
                <a:solidFill>
                  <a:srgbClr val="0061FF"/>
                </a:solidFill>
                <a:latin typeface="Courier New"/>
                <a:cs typeface="Courier New"/>
              </a:rPr>
              <a:t> =	</a:t>
            </a:r>
            <a:r>
              <a:rPr sz="1266" spc="-4" dirty="0">
                <a:solidFill>
                  <a:srgbClr val="0061FF"/>
                </a:solidFill>
                <a:latin typeface="Courier New"/>
                <a:cs typeface="Courier New"/>
              </a:rPr>
              <a:t>0.52,</a:t>
            </a:r>
            <a:r>
              <a:rPr sz="1266" dirty="0">
                <a:solidFill>
                  <a:srgbClr val="0061FF"/>
                </a:solidFill>
                <a:latin typeface="Courier New"/>
                <a:cs typeface="Courier New"/>
              </a:rPr>
              <a:t> </a:t>
            </a:r>
            <a:r>
              <a:rPr sz="1266" spc="-4" dirty="0">
                <a:solidFill>
                  <a:srgbClr val="0061FF"/>
                </a:solidFill>
                <a:latin typeface="Courier New"/>
                <a:cs typeface="Courier New"/>
              </a:rPr>
              <a:t>time2</a:t>
            </a:r>
            <a:r>
              <a:rPr sz="1266" dirty="0">
                <a:solidFill>
                  <a:srgbClr val="0061FF"/>
                </a:solidFill>
                <a:latin typeface="Courier New"/>
                <a:cs typeface="Courier New"/>
              </a:rPr>
              <a:t> =	</a:t>
            </a:r>
            <a:r>
              <a:rPr sz="1266" spc="-4" dirty="0">
                <a:solidFill>
                  <a:srgbClr val="0061FF"/>
                </a:solidFill>
                <a:latin typeface="Courier New"/>
                <a:cs typeface="Courier New"/>
              </a:rPr>
              <a:t>0.82,</a:t>
            </a:r>
            <a:r>
              <a:rPr sz="1266" dirty="0">
                <a:solidFill>
                  <a:srgbClr val="0061FF"/>
                </a:solidFill>
                <a:latin typeface="Courier New"/>
                <a:cs typeface="Courier New"/>
              </a:rPr>
              <a:t> </a:t>
            </a:r>
            <a:r>
              <a:rPr sz="1266" spc="-4" dirty="0">
                <a:solidFill>
                  <a:srgbClr val="0061FF"/>
                </a:solidFill>
                <a:latin typeface="Courier New"/>
                <a:cs typeface="Courier New"/>
              </a:rPr>
              <a:t>time3</a:t>
            </a:r>
            <a:r>
              <a:rPr sz="1266" dirty="0">
                <a:solidFill>
                  <a:srgbClr val="0061FF"/>
                </a:solidFill>
                <a:latin typeface="Courier New"/>
                <a:cs typeface="Courier New"/>
              </a:rPr>
              <a:t> =	</a:t>
            </a:r>
            <a:r>
              <a:rPr sz="1266" spc="-4" dirty="0">
                <a:solidFill>
                  <a:srgbClr val="0061FF"/>
                </a:solidFill>
                <a:latin typeface="Courier New"/>
                <a:cs typeface="Courier New"/>
              </a:rPr>
              <a:t>0.99</a:t>
            </a:r>
            <a:r>
              <a:rPr sz="1266" spc="-67" dirty="0">
                <a:solidFill>
                  <a:srgbClr val="0061FF"/>
                </a:solidFill>
                <a:latin typeface="Courier New"/>
                <a:cs typeface="Courier New"/>
              </a:rPr>
              <a:t> </a:t>
            </a:r>
            <a:r>
              <a:rPr sz="1266" dirty="0">
                <a:solidFill>
                  <a:srgbClr val="0061FF"/>
                </a:solidFill>
                <a:latin typeface="Courier New"/>
                <a:cs typeface="Courier New"/>
              </a:rPr>
              <a:t>)</a:t>
            </a:r>
            <a:endParaRPr sz="1266">
              <a:latin typeface="Courier New"/>
              <a:cs typeface="Courier New"/>
            </a:endParaRPr>
          </a:p>
          <a:p>
            <a:pPr marL="176355">
              <a:spcBef>
                <a:spcPts val="169"/>
              </a:spcBef>
              <a:tabLst>
                <a:tab pos="369229" algn="l"/>
              </a:tabLst>
            </a:pPr>
            <a:r>
              <a:rPr sz="1266" dirty="0">
                <a:latin typeface="Courier New"/>
                <a:cs typeface="Courier New"/>
              </a:rPr>
              <a:t>&gt;	</a:t>
            </a:r>
            <a:r>
              <a:rPr sz="1266" dirty="0">
                <a:solidFill>
                  <a:srgbClr val="0061FF"/>
                </a:solidFill>
                <a:latin typeface="Courier New"/>
                <a:cs typeface="Courier New"/>
              </a:rPr>
              <a:t>boredom</a:t>
            </a:r>
            <a:endParaRPr sz="1266">
              <a:latin typeface="Courier New"/>
              <a:cs typeface="Courier New"/>
            </a:endParaRPr>
          </a:p>
          <a:p>
            <a:pPr marL="272792" marR="6011698" indent="-96884">
              <a:lnSpc>
                <a:spcPts val="1687"/>
              </a:lnSpc>
              <a:spcBef>
                <a:spcPts val="14"/>
              </a:spcBef>
              <a:tabLst>
                <a:tab pos="851415" algn="l"/>
                <a:tab pos="1430039" algn="l"/>
              </a:tabLst>
            </a:pPr>
            <a:r>
              <a:rPr sz="1266" spc="-4" dirty="0">
                <a:latin typeface="Courier New"/>
                <a:cs typeface="Courier New"/>
              </a:rPr>
              <a:t>time1 time2 time3  0.5</a:t>
            </a:r>
            <a:r>
              <a:rPr sz="1266" dirty="0">
                <a:latin typeface="Courier New"/>
                <a:cs typeface="Courier New"/>
              </a:rPr>
              <a:t>2	</a:t>
            </a:r>
            <a:r>
              <a:rPr sz="1266" spc="-4" dirty="0">
                <a:latin typeface="Courier New"/>
                <a:cs typeface="Courier New"/>
              </a:rPr>
              <a:t>0.8</a:t>
            </a:r>
            <a:r>
              <a:rPr sz="1266" dirty="0">
                <a:latin typeface="Courier New"/>
                <a:cs typeface="Courier New"/>
              </a:rPr>
              <a:t>2	</a:t>
            </a:r>
            <a:r>
              <a:rPr sz="1266" spc="-4" dirty="0">
                <a:latin typeface="Courier New"/>
                <a:cs typeface="Courier New"/>
              </a:rPr>
              <a:t>0.99</a:t>
            </a:r>
            <a:endParaRPr sz="1266">
              <a:latin typeface="Courier New"/>
              <a:cs typeface="Courier New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DD9CC2-5D75-4F42-8688-70ADF310A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98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Basic Principles of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578C5-489D-4014-935A-653A5DAEE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4043" y="1315155"/>
            <a:ext cx="10659367" cy="4929150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3200" dirty="0"/>
              <a:t>Present a valid research question</a:t>
            </a:r>
          </a:p>
          <a:p>
            <a:r>
              <a:rPr lang="en-US" sz="3200" dirty="0"/>
              <a:t>Design a valid study and collect information (data) that can answer the question</a:t>
            </a:r>
          </a:p>
          <a:p>
            <a:r>
              <a:rPr lang="en-US" sz="3200" dirty="0"/>
              <a:t>Clean and prepare the data for analysis</a:t>
            </a:r>
          </a:p>
          <a:p>
            <a:r>
              <a:rPr lang="en-US" sz="3200" dirty="0"/>
              <a:t>Analyze the data using appropriate statistical methods</a:t>
            </a:r>
          </a:p>
          <a:p>
            <a:r>
              <a:rPr lang="en-US" sz="3200" dirty="0"/>
              <a:t>Interpret results from statistical tests and reach conclusions</a:t>
            </a:r>
          </a:p>
          <a:p>
            <a:r>
              <a:rPr lang="en-US" sz="3200" dirty="0"/>
              <a:t>Communicate results </a:t>
            </a:r>
            <a:br>
              <a:rPr lang="en-US" sz="3200" dirty="0"/>
            </a:br>
            <a:endParaRPr lang="en-US" sz="3200" i="0" dirty="0">
              <a:latin typeface="+mj-lt"/>
            </a:endParaRPr>
          </a:p>
          <a:p>
            <a:pPr lvl="1">
              <a:lnSpc>
                <a:spcPct val="80000"/>
              </a:lnSpc>
              <a:spcAft>
                <a:spcPts val="0"/>
              </a:spcAft>
            </a:pPr>
            <a:endParaRPr lang="en-US" sz="2800" i="0" dirty="0">
              <a:latin typeface="+mj-lt"/>
            </a:endParaRPr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28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123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97273" y="1214438"/>
            <a:ext cx="8268891" cy="1283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66">
              <a:latin typeface="Times New Roman"/>
              <a:cs typeface="Times New Roman"/>
            </a:endParaRPr>
          </a:p>
          <a:p>
            <a:pPr>
              <a:spcBef>
                <a:spcPts val="28"/>
              </a:spcBef>
            </a:pPr>
            <a:endParaRPr sz="1582">
              <a:latin typeface="Times New Roman"/>
              <a:cs typeface="Times New Roman"/>
            </a:endParaRPr>
          </a:p>
          <a:p>
            <a:pPr marL="358068">
              <a:tabLst>
                <a:tab pos="550942" algn="l"/>
                <a:tab pos="2673007" algn="l"/>
                <a:tab pos="4023128" algn="l"/>
                <a:tab pos="5373694" algn="l"/>
              </a:tabLst>
            </a:pPr>
            <a:r>
              <a:rPr sz="1266" dirty="0">
                <a:latin typeface="Courier New"/>
                <a:cs typeface="Courier New"/>
              </a:rPr>
              <a:t>&gt;	</a:t>
            </a:r>
            <a:r>
              <a:rPr sz="1266" spc="-4" dirty="0">
                <a:solidFill>
                  <a:srgbClr val="0061FF"/>
                </a:solidFill>
                <a:latin typeface="Courier New"/>
                <a:cs typeface="Courier New"/>
              </a:rPr>
              <a:t>boredom &lt;- c(</a:t>
            </a:r>
            <a:r>
              <a:rPr sz="1266" spc="14" dirty="0">
                <a:solidFill>
                  <a:srgbClr val="0061FF"/>
                </a:solidFill>
                <a:latin typeface="Courier New"/>
                <a:cs typeface="Courier New"/>
              </a:rPr>
              <a:t> </a:t>
            </a:r>
            <a:r>
              <a:rPr sz="1266" spc="-4" dirty="0">
                <a:solidFill>
                  <a:srgbClr val="0061FF"/>
                </a:solidFill>
                <a:latin typeface="Courier New"/>
                <a:cs typeface="Courier New"/>
              </a:rPr>
              <a:t>time1</a:t>
            </a:r>
            <a:r>
              <a:rPr sz="1266" dirty="0">
                <a:solidFill>
                  <a:srgbClr val="0061FF"/>
                </a:solidFill>
                <a:latin typeface="Courier New"/>
                <a:cs typeface="Courier New"/>
              </a:rPr>
              <a:t> =	</a:t>
            </a:r>
            <a:r>
              <a:rPr sz="1266" spc="-4" dirty="0">
                <a:solidFill>
                  <a:srgbClr val="0061FF"/>
                </a:solidFill>
                <a:latin typeface="Courier New"/>
                <a:cs typeface="Courier New"/>
              </a:rPr>
              <a:t>0.52,</a:t>
            </a:r>
            <a:r>
              <a:rPr sz="1266" dirty="0">
                <a:solidFill>
                  <a:srgbClr val="0061FF"/>
                </a:solidFill>
                <a:latin typeface="Courier New"/>
                <a:cs typeface="Courier New"/>
              </a:rPr>
              <a:t> </a:t>
            </a:r>
            <a:r>
              <a:rPr sz="1266" spc="-4" dirty="0">
                <a:solidFill>
                  <a:srgbClr val="0061FF"/>
                </a:solidFill>
                <a:latin typeface="Courier New"/>
                <a:cs typeface="Courier New"/>
              </a:rPr>
              <a:t>time2</a:t>
            </a:r>
            <a:r>
              <a:rPr sz="1266" dirty="0">
                <a:solidFill>
                  <a:srgbClr val="0061FF"/>
                </a:solidFill>
                <a:latin typeface="Courier New"/>
                <a:cs typeface="Courier New"/>
              </a:rPr>
              <a:t> =	</a:t>
            </a:r>
            <a:r>
              <a:rPr sz="1266" spc="-4" dirty="0">
                <a:solidFill>
                  <a:srgbClr val="0061FF"/>
                </a:solidFill>
                <a:latin typeface="Courier New"/>
                <a:cs typeface="Courier New"/>
              </a:rPr>
              <a:t>0.82,</a:t>
            </a:r>
            <a:r>
              <a:rPr sz="1266" dirty="0">
                <a:solidFill>
                  <a:srgbClr val="0061FF"/>
                </a:solidFill>
                <a:latin typeface="Courier New"/>
                <a:cs typeface="Courier New"/>
              </a:rPr>
              <a:t> </a:t>
            </a:r>
            <a:r>
              <a:rPr sz="1266" spc="-4" dirty="0">
                <a:solidFill>
                  <a:srgbClr val="0061FF"/>
                </a:solidFill>
                <a:latin typeface="Courier New"/>
                <a:cs typeface="Courier New"/>
              </a:rPr>
              <a:t>time3</a:t>
            </a:r>
            <a:r>
              <a:rPr sz="1266" dirty="0">
                <a:solidFill>
                  <a:srgbClr val="0061FF"/>
                </a:solidFill>
                <a:latin typeface="Courier New"/>
                <a:cs typeface="Courier New"/>
              </a:rPr>
              <a:t> =	</a:t>
            </a:r>
            <a:r>
              <a:rPr sz="1266" spc="-4" dirty="0">
                <a:solidFill>
                  <a:srgbClr val="0061FF"/>
                </a:solidFill>
                <a:latin typeface="Courier New"/>
                <a:cs typeface="Courier New"/>
              </a:rPr>
              <a:t>0.99</a:t>
            </a:r>
            <a:r>
              <a:rPr sz="1266" spc="-67" dirty="0">
                <a:solidFill>
                  <a:srgbClr val="0061FF"/>
                </a:solidFill>
                <a:latin typeface="Courier New"/>
                <a:cs typeface="Courier New"/>
              </a:rPr>
              <a:t> </a:t>
            </a:r>
            <a:r>
              <a:rPr sz="1266" dirty="0">
                <a:solidFill>
                  <a:srgbClr val="0061FF"/>
                </a:solidFill>
                <a:latin typeface="Courier New"/>
                <a:cs typeface="Courier New"/>
              </a:rPr>
              <a:t>)</a:t>
            </a:r>
            <a:endParaRPr sz="1266">
              <a:latin typeface="Courier New"/>
              <a:cs typeface="Courier New"/>
            </a:endParaRPr>
          </a:p>
          <a:p>
            <a:pPr marL="358068">
              <a:spcBef>
                <a:spcPts val="169"/>
              </a:spcBef>
              <a:tabLst>
                <a:tab pos="550942" algn="l"/>
              </a:tabLst>
            </a:pPr>
            <a:r>
              <a:rPr sz="1266" dirty="0">
                <a:latin typeface="Courier New"/>
                <a:cs typeface="Courier New"/>
              </a:rPr>
              <a:t>&gt;	</a:t>
            </a:r>
            <a:r>
              <a:rPr sz="1266" dirty="0">
                <a:solidFill>
                  <a:srgbClr val="0061FF"/>
                </a:solidFill>
                <a:latin typeface="Courier New"/>
                <a:cs typeface="Courier New"/>
              </a:rPr>
              <a:t>boredom</a:t>
            </a:r>
            <a:endParaRPr sz="1266">
              <a:latin typeface="Courier New"/>
              <a:cs typeface="Courier New"/>
            </a:endParaRPr>
          </a:p>
          <a:p>
            <a:pPr marL="454505" marR="6264846" indent="-96884">
              <a:lnSpc>
                <a:spcPts val="1687"/>
              </a:lnSpc>
              <a:spcBef>
                <a:spcPts val="14"/>
              </a:spcBef>
              <a:tabLst>
                <a:tab pos="1033128" algn="l"/>
                <a:tab pos="1611751" algn="l"/>
              </a:tabLst>
            </a:pPr>
            <a:r>
              <a:rPr sz="1266" spc="-4" dirty="0">
                <a:latin typeface="Courier New"/>
                <a:cs typeface="Courier New"/>
              </a:rPr>
              <a:t>time1 time2</a:t>
            </a:r>
            <a:r>
              <a:rPr sz="1266" spc="-60" dirty="0">
                <a:latin typeface="Courier New"/>
                <a:cs typeface="Courier New"/>
              </a:rPr>
              <a:t> </a:t>
            </a:r>
            <a:r>
              <a:rPr sz="1266" spc="-4" dirty="0">
                <a:latin typeface="Courier New"/>
                <a:cs typeface="Courier New"/>
              </a:rPr>
              <a:t>time3  0.5</a:t>
            </a:r>
            <a:r>
              <a:rPr sz="1266" dirty="0">
                <a:latin typeface="Courier New"/>
                <a:cs typeface="Courier New"/>
              </a:rPr>
              <a:t>2	</a:t>
            </a:r>
            <a:r>
              <a:rPr sz="1266" spc="-4" dirty="0">
                <a:latin typeface="Courier New"/>
                <a:cs typeface="Courier New"/>
              </a:rPr>
              <a:t>0.8</a:t>
            </a:r>
            <a:r>
              <a:rPr sz="1266" dirty="0">
                <a:latin typeface="Courier New"/>
                <a:cs typeface="Courier New"/>
              </a:rPr>
              <a:t>2	</a:t>
            </a:r>
            <a:r>
              <a:rPr sz="1266" spc="-4" dirty="0">
                <a:latin typeface="Courier New"/>
                <a:cs typeface="Courier New"/>
              </a:rPr>
              <a:t>0.99</a:t>
            </a:r>
            <a:endParaRPr sz="1266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75867" y="1375172"/>
            <a:ext cx="7840266" cy="1330523"/>
          </a:xfrm>
          <a:custGeom>
            <a:avLst/>
            <a:gdLst/>
            <a:ahLst/>
            <a:cxnLst/>
            <a:rect l="l" t="t" r="r" b="b"/>
            <a:pathLst>
              <a:path w="11150600" h="1892300">
                <a:moveTo>
                  <a:pt x="0" y="0"/>
                </a:moveTo>
                <a:lnTo>
                  <a:pt x="11150600" y="0"/>
                </a:lnTo>
                <a:lnTo>
                  <a:pt x="11150600" y="1892300"/>
                </a:lnTo>
                <a:lnTo>
                  <a:pt x="0" y="18923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 txBox="1"/>
          <p:nvPr/>
        </p:nvSpPr>
        <p:spPr>
          <a:xfrm>
            <a:off x="2355610" y="3295055"/>
            <a:ext cx="7427268" cy="6228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tabLst>
                <a:tab pos="192428" algn="l"/>
                <a:tab pos="2025181" algn="l"/>
                <a:tab pos="3665060" algn="l"/>
                <a:tab pos="6172873" algn="l"/>
              </a:tabLst>
            </a:pPr>
            <a:r>
              <a:rPr sz="1266" dirty="0">
                <a:latin typeface="Courier New"/>
                <a:cs typeface="Courier New"/>
              </a:rPr>
              <a:t>&gt;	</a:t>
            </a:r>
            <a:r>
              <a:rPr sz="1266" spc="-4" dirty="0">
                <a:solidFill>
                  <a:srgbClr val="0061FF"/>
                </a:solidFill>
                <a:latin typeface="Courier New"/>
                <a:cs typeface="Courier New"/>
              </a:rPr>
              <a:t>osx &lt;- c(</a:t>
            </a:r>
            <a:r>
              <a:rPr sz="1266" spc="14" dirty="0">
                <a:solidFill>
                  <a:srgbClr val="0061FF"/>
                </a:solidFill>
                <a:latin typeface="Courier New"/>
                <a:cs typeface="Courier New"/>
              </a:rPr>
              <a:t> </a:t>
            </a:r>
            <a:r>
              <a:rPr sz="1266" spc="-4" dirty="0">
                <a:solidFill>
                  <a:srgbClr val="0061FF"/>
                </a:solidFill>
                <a:latin typeface="Courier New"/>
                <a:cs typeface="Courier New"/>
              </a:rPr>
              <a:t>"10.7"</a:t>
            </a:r>
            <a:r>
              <a:rPr sz="1266" dirty="0">
                <a:solidFill>
                  <a:srgbClr val="0061FF"/>
                </a:solidFill>
                <a:latin typeface="Courier New"/>
                <a:cs typeface="Courier New"/>
              </a:rPr>
              <a:t> =	</a:t>
            </a:r>
            <a:r>
              <a:rPr sz="1266" spc="-4" dirty="0">
                <a:solidFill>
                  <a:srgbClr val="0061FF"/>
                </a:solidFill>
                <a:latin typeface="Courier New"/>
                <a:cs typeface="Courier New"/>
              </a:rPr>
              <a:t>"Lion",</a:t>
            </a:r>
            <a:r>
              <a:rPr sz="1266" dirty="0">
                <a:solidFill>
                  <a:srgbClr val="0061FF"/>
                </a:solidFill>
                <a:latin typeface="Courier New"/>
                <a:cs typeface="Courier New"/>
              </a:rPr>
              <a:t> </a:t>
            </a:r>
            <a:r>
              <a:rPr sz="1266" spc="-4" dirty="0">
                <a:solidFill>
                  <a:srgbClr val="0061FF"/>
                </a:solidFill>
                <a:latin typeface="Courier New"/>
                <a:cs typeface="Courier New"/>
              </a:rPr>
              <a:t>"10.8"</a:t>
            </a:r>
            <a:r>
              <a:rPr sz="1266" dirty="0">
                <a:solidFill>
                  <a:srgbClr val="0061FF"/>
                </a:solidFill>
                <a:latin typeface="Courier New"/>
                <a:cs typeface="Courier New"/>
              </a:rPr>
              <a:t> =	</a:t>
            </a:r>
            <a:r>
              <a:rPr sz="1266" spc="-4" dirty="0">
                <a:solidFill>
                  <a:srgbClr val="0061FF"/>
                </a:solidFill>
                <a:latin typeface="Courier New"/>
                <a:cs typeface="Courier New"/>
              </a:rPr>
              <a:t>"Mountain Lion",</a:t>
            </a:r>
            <a:r>
              <a:rPr sz="1266" spc="7" dirty="0">
                <a:solidFill>
                  <a:srgbClr val="0061FF"/>
                </a:solidFill>
                <a:latin typeface="Courier New"/>
                <a:cs typeface="Courier New"/>
              </a:rPr>
              <a:t> </a:t>
            </a:r>
            <a:r>
              <a:rPr sz="1266" spc="-4" dirty="0">
                <a:solidFill>
                  <a:srgbClr val="0061FF"/>
                </a:solidFill>
                <a:latin typeface="Courier New"/>
                <a:cs typeface="Courier New"/>
              </a:rPr>
              <a:t>"10.9"</a:t>
            </a:r>
            <a:r>
              <a:rPr sz="1266" dirty="0">
                <a:solidFill>
                  <a:srgbClr val="0061FF"/>
                </a:solidFill>
                <a:latin typeface="Courier New"/>
                <a:cs typeface="Courier New"/>
              </a:rPr>
              <a:t> =	</a:t>
            </a:r>
            <a:r>
              <a:rPr sz="1266" spc="-4" dirty="0">
                <a:solidFill>
                  <a:srgbClr val="0061FF"/>
                </a:solidFill>
                <a:latin typeface="Courier New"/>
                <a:cs typeface="Courier New"/>
              </a:rPr>
              <a:t>"Mavericks"</a:t>
            </a:r>
            <a:r>
              <a:rPr sz="1266" spc="-67" dirty="0">
                <a:solidFill>
                  <a:srgbClr val="0061FF"/>
                </a:solidFill>
                <a:latin typeface="Courier New"/>
                <a:cs typeface="Courier New"/>
              </a:rPr>
              <a:t> </a:t>
            </a:r>
            <a:r>
              <a:rPr sz="1266" dirty="0">
                <a:solidFill>
                  <a:srgbClr val="0061FF"/>
                </a:solidFill>
                <a:latin typeface="Courier New"/>
                <a:cs typeface="Courier New"/>
              </a:rPr>
              <a:t>)</a:t>
            </a:r>
            <a:endParaRPr sz="1266">
              <a:latin typeface="Courier New"/>
              <a:cs typeface="Courier New"/>
            </a:endParaRPr>
          </a:p>
          <a:p>
            <a:pPr>
              <a:spcBef>
                <a:spcPts val="169"/>
              </a:spcBef>
              <a:tabLst>
                <a:tab pos="192428" algn="l"/>
              </a:tabLst>
            </a:pPr>
            <a:r>
              <a:rPr sz="1266" dirty="0">
                <a:latin typeface="Courier New"/>
                <a:cs typeface="Courier New"/>
              </a:rPr>
              <a:t>&gt;	</a:t>
            </a:r>
            <a:r>
              <a:rPr sz="1266" dirty="0">
                <a:solidFill>
                  <a:srgbClr val="0061FF"/>
                </a:solidFill>
                <a:latin typeface="Courier New"/>
                <a:cs typeface="Courier New"/>
              </a:rPr>
              <a:t>osx</a:t>
            </a:r>
            <a:endParaRPr sz="1266">
              <a:latin typeface="Courier New"/>
              <a:cs typeface="Courier New"/>
            </a:endParaRPr>
          </a:p>
          <a:p>
            <a:pPr marL="1060809">
              <a:spcBef>
                <a:spcPts val="98"/>
              </a:spcBef>
              <a:tabLst>
                <a:tab pos="2603804" algn="l"/>
              </a:tabLst>
            </a:pPr>
            <a:r>
              <a:rPr sz="1266" spc="-4" dirty="0">
                <a:latin typeface="Courier New"/>
                <a:cs typeface="Courier New"/>
              </a:rPr>
              <a:t>10.7	10.8</a:t>
            </a:r>
            <a:endParaRPr sz="1266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23720" y="3929063"/>
            <a:ext cx="2122140" cy="19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66" spc="-4" dirty="0">
                <a:latin typeface="Courier New"/>
                <a:cs typeface="Courier New"/>
              </a:rPr>
              <a:t>"Lion" "Mountain</a:t>
            </a:r>
            <a:r>
              <a:rPr sz="1266" spc="-60" dirty="0">
                <a:latin typeface="Courier New"/>
                <a:cs typeface="Courier New"/>
              </a:rPr>
              <a:t> </a:t>
            </a:r>
            <a:r>
              <a:rPr sz="1266" spc="-4" dirty="0">
                <a:latin typeface="Courier New"/>
                <a:cs typeface="Courier New"/>
              </a:rPr>
              <a:t>Lion"</a:t>
            </a:r>
            <a:endParaRPr sz="1266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28052" y="3714750"/>
            <a:ext cx="1061293" cy="4152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5060"/>
            <a:r>
              <a:rPr sz="1266" spc="-4" dirty="0">
                <a:latin typeface="Courier New"/>
                <a:cs typeface="Courier New"/>
              </a:rPr>
              <a:t>10.9</a:t>
            </a:r>
            <a:endParaRPr sz="1266">
              <a:latin typeface="Courier New"/>
              <a:cs typeface="Courier New"/>
            </a:endParaRPr>
          </a:p>
          <a:p>
            <a:pPr>
              <a:spcBef>
                <a:spcPts val="169"/>
              </a:spcBef>
            </a:pPr>
            <a:r>
              <a:rPr sz="1266" spc="-4" dirty="0">
                <a:latin typeface="Courier New"/>
                <a:cs typeface="Courier New"/>
              </a:rPr>
              <a:t>"Mavericks"</a:t>
            </a:r>
            <a:endParaRPr sz="1266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75867" y="3036094"/>
            <a:ext cx="7840266" cy="1330523"/>
          </a:xfrm>
          <a:custGeom>
            <a:avLst/>
            <a:gdLst/>
            <a:ahLst/>
            <a:cxnLst/>
            <a:rect l="l" t="t" r="r" b="b"/>
            <a:pathLst>
              <a:path w="11150600" h="1892300">
                <a:moveTo>
                  <a:pt x="0" y="0"/>
                </a:moveTo>
                <a:lnTo>
                  <a:pt x="11150600" y="0"/>
                </a:lnTo>
                <a:lnTo>
                  <a:pt x="11150600" y="1892300"/>
                </a:lnTo>
                <a:lnTo>
                  <a:pt x="0" y="18923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9"/>
          <p:cNvSpPr/>
          <p:nvPr/>
        </p:nvSpPr>
        <p:spPr>
          <a:xfrm>
            <a:off x="1997273" y="1214437"/>
            <a:ext cx="8268891" cy="1607344"/>
          </a:xfrm>
          <a:custGeom>
            <a:avLst/>
            <a:gdLst/>
            <a:ahLst/>
            <a:cxnLst/>
            <a:rect l="l" t="t" r="r" b="b"/>
            <a:pathLst>
              <a:path w="11760200" h="2286000">
                <a:moveTo>
                  <a:pt x="0" y="0"/>
                </a:moveTo>
                <a:lnTo>
                  <a:pt x="11760200" y="0"/>
                </a:lnTo>
                <a:lnTo>
                  <a:pt x="117602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8E1792F7-3B76-1346-B0FF-E9964AF2D190}"/>
              </a:ext>
            </a:extLst>
          </p:cNvPr>
          <p:cNvSpPr txBox="1">
            <a:spLocks/>
          </p:cNvSpPr>
          <p:nvPr/>
        </p:nvSpPr>
        <p:spPr>
          <a:xfrm>
            <a:off x="1291771" y="330399"/>
            <a:ext cx="10145486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929">
              <a:lnSpc>
                <a:spcPct val="100000"/>
              </a:lnSpc>
              <a:tabLst>
                <a:tab pos="3801679" algn="l"/>
                <a:tab pos="4299938" algn="l"/>
                <a:tab pos="4981696" algn="l"/>
              </a:tabLst>
            </a:pPr>
            <a:r>
              <a:rPr lang="en-US" spc="-158"/>
              <a:t>You </a:t>
            </a:r>
            <a:r>
              <a:rPr lang="en-US"/>
              <a:t>can</a:t>
            </a:r>
            <a:r>
              <a:rPr lang="en-US" spc="155"/>
              <a:t> </a:t>
            </a:r>
            <a:r>
              <a:rPr lang="en-US" spc="-21"/>
              <a:t>give</a:t>
            </a:r>
            <a:r>
              <a:rPr lang="en-US" spc="-340"/>
              <a:t> </a:t>
            </a:r>
            <a:r>
              <a:rPr lang="en-US"/>
              <a:t>“names” to the </a:t>
            </a:r>
            <a:r>
              <a:rPr lang="en-US" spc="-4"/>
              <a:t>elements:</a:t>
            </a:r>
            <a:endParaRPr lang="en-US" spc="-4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431E57-1E89-164C-BABD-B958505E7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761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1302675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800" b="1" dirty="0">
                <a:solidFill>
                  <a:srgbClr val="990100"/>
                </a:solidFill>
              </a:rPr>
              <a:t>Try it yourself: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1352550"/>
            <a:ext cx="10277408" cy="160020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sz="4400" dirty="0"/>
              <a:t>Exercise </a:t>
            </a:r>
            <a:r>
              <a:rPr lang="en-US" sz="4400" b="1" dirty="0"/>
              <a:t>1.2.3: Creating vectors</a:t>
            </a:r>
          </a:p>
          <a:p>
            <a:pPr marL="0" indent="0">
              <a:spcAft>
                <a:spcPts val="0"/>
              </a:spcAft>
              <a:buNone/>
            </a:pPr>
            <a:endParaRPr lang="en-US" sz="4400" b="1" dirty="0"/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4800" dirty="0">
              <a:latin typeface="+mj-lt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2C7FAFB-F653-9D4C-AE65-BE1A26EF2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0141" y="2273924"/>
            <a:ext cx="9897781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11F5B"/>
              </a:solidFill>
              <a:effectLst/>
              <a:latin typeface="Franklin Gothic Book" panose="020B0503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Create a numeric vector with three elements using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MS Mincho" panose="02020609040205080304" pitchFamily="49" charset="-128"/>
                <a:cs typeface="Courier" pitchFamily="2" charset="0"/>
              </a:rPr>
              <a:t>c()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11F5B"/>
              </a:solidFill>
              <a:effectLst/>
              <a:latin typeface="Franklin Gothic Book" panose="020B05030201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Create a character vector with three elements using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MS Mincho" panose="02020609040205080304" pitchFamily="49" charset="-128"/>
                <a:cs typeface="Courier" pitchFamily="2" charset="0"/>
              </a:rPr>
              <a:t>c()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11F5B"/>
              </a:solidFill>
              <a:effectLst/>
              <a:latin typeface="Franklin Gothic Book" panose="020B05030201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Create a numeric vector called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MS Mincho" panose="02020609040205080304" pitchFamily="49" charset="-128"/>
                <a:cs typeface="Courier" pitchFamily="2" charset="0"/>
              </a:rPr>
              <a:t>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whose elements contain the ages of three people you know, where the names of each element correspond to the names of those people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11F5B"/>
              </a:solidFill>
              <a:effectLst/>
              <a:latin typeface="Franklin Gothic Book" panose="020B0503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1266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78521" y="1480930"/>
            <a:ext cx="5751537" cy="3848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94902" marR="3572" indent="-2886419" algn="r">
              <a:tabLst>
                <a:tab pos="2011787" algn="l"/>
                <a:tab pos="4940620" algn="l"/>
                <a:tab pos="5747389" algn="l"/>
                <a:tab pos="6049202" algn="l"/>
              </a:tabLst>
            </a:pPr>
            <a:r>
              <a:rPr lang="en-US" sz="6600" cap="all"/>
              <a:t>Data Frames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37D70BC-A553-3043-B587-092979D15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909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32250" y="330399"/>
            <a:ext cx="2127945" cy="519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957675" algn="l"/>
              </a:tabLst>
            </a:pPr>
            <a:r>
              <a:rPr sz="3375" dirty="0">
                <a:latin typeface="Gill Sans MT"/>
                <a:cs typeface="Gill Sans MT"/>
              </a:rPr>
              <a:t>Data	frames</a:t>
            </a:r>
            <a:endParaRPr sz="3375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7000" y="1148440"/>
            <a:ext cx="212527" cy="6654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4324" dirty="0">
                <a:latin typeface="Gill Sans MT"/>
                <a:cs typeface="Gill Sans MT"/>
              </a:rPr>
              <a:t>•</a:t>
            </a:r>
            <a:endParaRPr sz="4324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68837" y="1294805"/>
            <a:ext cx="6629846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dirty="0">
                <a:solidFill>
                  <a:srgbClr val="990100"/>
                </a:solidFill>
                <a:latin typeface="Gill Sans MT"/>
                <a:cs typeface="Gill Sans MT"/>
              </a:rPr>
              <a:t>Data frames </a:t>
            </a:r>
            <a:r>
              <a:rPr sz="2531" spc="-18" dirty="0">
                <a:solidFill>
                  <a:srgbClr val="990100"/>
                </a:solidFill>
                <a:latin typeface="Gill Sans MT"/>
                <a:cs typeface="Gill Sans MT"/>
              </a:rPr>
              <a:t>are </a:t>
            </a:r>
            <a:r>
              <a:rPr sz="2531" dirty="0">
                <a:solidFill>
                  <a:srgbClr val="990100"/>
                </a:solidFill>
                <a:latin typeface="Gill Sans MT"/>
                <a:cs typeface="Gill Sans MT"/>
              </a:rPr>
              <a:t>the </a:t>
            </a:r>
            <a:r>
              <a:rPr sz="2531" spc="-35" dirty="0">
                <a:solidFill>
                  <a:srgbClr val="990100"/>
                </a:solidFill>
                <a:latin typeface="Gill Sans MT"/>
                <a:cs typeface="Gill Sans MT"/>
              </a:rPr>
              <a:t>way </a:t>
            </a:r>
            <a:r>
              <a:rPr sz="2531" dirty="0">
                <a:solidFill>
                  <a:srgbClr val="990100"/>
                </a:solidFill>
                <a:latin typeface="Gill Sans MT"/>
                <a:cs typeface="Gill Sans MT"/>
              </a:rPr>
              <a:t>R </a:t>
            </a:r>
            <a:r>
              <a:rPr sz="2531" spc="-11" dirty="0">
                <a:solidFill>
                  <a:srgbClr val="990100"/>
                </a:solidFill>
                <a:latin typeface="Gill Sans MT"/>
                <a:cs typeface="Gill Sans MT"/>
              </a:rPr>
              <a:t>stores </a:t>
            </a:r>
            <a:r>
              <a:rPr sz="2531" dirty="0">
                <a:solidFill>
                  <a:srgbClr val="990100"/>
                </a:solidFill>
                <a:latin typeface="Gill Sans MT"/>
                <a:cs typeface="Gill Sans MT"/>
              </a:rPr>
              <a:t>a typical data</a:t>
            </a:r>
            <a:r>
              <a:rPr sz="2531" spc="-7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531" dirty="0">
                <a:solidFill>
                  <a:srgbClr val="990100"/>
                </a:solidFill>
                <a:latin typeface="Gill Sans MT"/>
                <a:cs typeface="Gill Sans MT"/>
              </a:rPr>
              <a:t>set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88469" y="2035969"/>
            <a:ext cx="191095" cy="18210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3375"/>
              </a:lnSpc>
            </a:pPr>
            <a:r>
              <a:rPr sz="3832" spc="4" dirty="0">
                <a:latin typeface="Gill Sans MT"/>
                <a:cs typeface="Gill Sans MT"/>
              </a:rPr>
              <a:t>•</a:t>
            </a:r>
            <a:endParaRPr sz="3832" dirty="0">
              <a:latin typeface="Gill Sans MT"/>
              <a:cs typeface="Gill Sans MT"/>
            </a:endParaRPr>
          </a:p>
          <a:p>
            <a:pPr marL="8929">
              <a:lnSpc>
                <a:spcPts val="3375"/>
              </a:lnSpc>
            </a:pPr>
            <a:r>
              <a:rPr sz="3832" spc="4" dirty="0">
                <a:latin typeface="Gill Sans MT"/>
                <a:cs typeface="Gill Sans MT"/>
              </a:rPr>
              <a:t>•</a:t>
            </a:r>
            <a:endParaRPr sz="3832" dirty="0">
              <a:latin typeface="Gill Sans MT"/>
              <a:cs typeface="Gill Sans MT"/>
            </a:endParaRPr>
          </a:p>
          <a:p>
            <a:pPr marL="8929">
              <a:lnSpc>
                <a:spcPts val="3375"/>
              </a:lnSpc>
            </a:pPr>
            <a:r>
              <a:rPr sz="3832" spc="4" dirty="0">
                <a:latin typeface="Gill Sans MT"/>
                <a:cs typeface="Gill Sans MT"/>
              </a:rPr>
              <a:t>•</a:t>
            </a:r>
            <a:endParaRPr sz="3832" dirty="0">
              <a:latin typeface="Gill Sans MT"/>
              <a:cs typeface="Gill Sans MT"/>
            </a:endParaRPr>
          </a:p>
          <a:p>
            <a:pPr marL="8929">
              <a:lnSpc>
                <a:spcPts val="3987"/>
              </a:lnSpc>
            </a:pPr>
            <a:r>
              <a:rPr sz="3832" spc="4" dirty="0">
                <a:latin typeface="Gill Sans MT"/>
                <a:cs typeface="Gill Sans MT"/>
              </a:rPr>
              <a:t>•</a:t>
            </a:r>
            <a:endParaRPr sz="3832" dirty="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09938" y="1660922"/>
            <a:ext cx="5524351" cy="2083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endParaRPr sz="2250" dirty="0">
              <a:latin typeface="Gill Sans MT"/>
              <a:cs typeface="Gill Sans MT"/>
            </a:endParaRPr>
          </a:p>
          <a:p>
            <a:pPr marL="8929" marR="3572">
              <a:lnSpc>
                <a:spcPct val="125000"/>
              </a:lnSpc>
            </a:pPr>
            <a:r>
              <a:rPr sz="2250" dirty="0">
                <a:latin typeface="Gill Sans MT"/>
                <a:cs typeface="Gill Sans MT"/>
              </a:rPr>
              <a:t>It </a:t>
            </a:r>
            <a:r>
              <a:rPr sz="2250" spc="-4" dirty="0">
                <a:latin typeface="Gill Sans MT"/>
                <a:cs typeface="Gill Sans MT"/>
              </a:rPr>
              <a:t>is </a:t>
            </a:r>
            <a:r>
              <a:rPr sz="2250" dirty="0">
                <a:latin typeface="Gill Sans MT"/>
                <a:cs typeface="Gill Sans MT"/>
              </a:rPr>
              <a:t>a </a:t>
            </a:r>
            <a:r>
              <a:rPr sz="2250" spc="-4" dirty="0">
                <a:latin typeface="Gill Sans MT"/>
                <a:cs typeface="Gill Sans MT"/>
              </a:rPr>
              <a:t>collection </a:t>
            </a:r>
            <a:r>
              <a:rPr sz="2250" dirty="0">
                <a:latin typeface="Gill Sans MT"/>
                <a:cs typeface="Gill Sans MT"/>
              </a:rPr>
              <a:t>of </a:t>
            </a:r>
            <a:r>
              <a:rPr sz="2250" spc="-4" dirty="0">
                <a:latin typeface="Gill Sans MT"/>
                <a:cs typeface="Gill Sans MT"/>
              </a:rPr>
              <a:t>variables “bundled”</a:t>
            </a:r>
            <a:r>
              <a:rPr sz="2250" spc="-214" dirty="0">
                <a:latin typeface="Gill Sans MT"/>
                <a:cs typeface="Gill Sans MT"/>
              </a:rPr>
              <a:t> </a:t>
            </a:r>
            <a:r>
              <a:rPr sz="2250" dirty="0">
                <a:latin typeface="Gill Sans MT"/>
                <a:cs typeface="Gill Sans MT"/>
              </a:rPr>
              <a:t>together  </a:t>
            </a:r>
            <a:r>
              <a:rPr sz="2250" spc="-4" dirty="0">
                <a:latin typeface="Gill Sans MT"/>
                <a:cs typeface="Gill Sans MT"/>
              </a:rPr>
              <a:t>Organised into </a:t>
            </a:r>
            <a:r>
              <a:rPr sz="2250" dirty="0">
                <a:latin typeface="Gill Sans MT"/>
                <a:cs typeface="Gill Sans MT"/>
              </a:rPr>
              <a:t>a “case </a:t>
            </a:r>
            <a:r>
              <a:rPr sz="2250" spc="-14" dirty="0">
                <a:latin typeface="Gill Sans MT"/>
                <a:cs typeface="Gill Sans MT"/>
              </a:rPr>
              <a:t>by </a:t>
            </a:r>
            <a:r>
              <a:rPr sz="2250" spc="-4" dirty="0">
                <a:latin typeface="Gill Sans MT"/>
                <a:cs typeface="Gill Sans MT"/>
              </a:rPr>
              <a:t>variable”</a:t>
            </a:r>
            <a:r>
              <a:rPr sz="2250" spc="-218" dirty="0">
                <a:latin typeface="Gill Sans MT"/>
                <a:cs typeface="Gill Sans MT"/>
              </a:rPr>
              <a:t> </a:t>
            </a:r>
            <a:r>
              <a:rPr sz="2250" dirty="0">
                <a:latin typeface="Gill Sans MT"/>
                <a:cs typeface="Gill Sans MT"/>
              </a:rPr>
              <a:t>matrix</a:t>
            </a:r>
          </a:p>
          <a:p>
            <a:pPr marL="8929">
              <a:spcBef>
                <a:spcPts val="675"/>
              </a:spcBef>
            </a:pPr>
            <a:r>
              <a:rPr sz="2250" dirty="0">
                <a:latin typeface="Gill Sans MT"/>
                <a:cs typeface="Gill Sans MT"/>
              </a:rPr>
              <a:t>Each </a:t>
            </a:r>
            <a:r>
              <a:rPr sz="2250" spc="-28" dirty="0">
                <a:latin typeface="Gill Sans MT"/>
                <a:cs typeface="Gill Sans MT"/>
              </a:rPr>
              <a:t>row </a:t>
            </a:r>
            <a:r>
              <a:rPr sz="2250" spc="-4" dirty="0">
                <a:latin typeface="Gill Sans MT"/>
                <a:cs typeface="Gill Sans MT"/>
              </a:rPr>
              <a:t>is </a:t>
            </a:r>
            <a:r>
              <a:rPr sz="2250" dirty="0">
                <a:latin typeface="Gill Sans MT"/>
                <a:cs typeface="Gill Sans MT"/>
              </a:rPr>
              <a:t>a</a:t>
            </a:r>
            <a:r>
              <a:rPr sz="2250" spc="-267" dirty="0">
                <a:latin typeface="Gill Sans MT"/>
                <a:cs typeface="Gill Sans MT"/>
              </a:rPr>
              <a:t> </a:t>
            </a:r>
            <a:r>
              <a:rPr sz="2250" dirty="0">
                <a:latin typeface="Gill Sans MT"/>
                <a:cs typeface="Gill Sans MT"/>
              </a:rPr>
              <a:t>“case”</a:t>
            </a:r>
          </a:p>
          <a:p>
            <a:pPr marL="8929">
              <a:spcBef>
                <a:spcPts val="675"/>
              </a:spcBef>
            </a:pPr>
            <a:r>
              <a:rPr sz="2250" dirty="0">
                <a:latin typeface="Gill Sans MT"/>
                <a:cs typeface="Gill Sans MT"/>
              </a:rPr>
              <a:t>Each </a:t>
            </a:r>
            <a:r>
              <a:rPr sz="2250" spc="-4" dirty="0">
                <a:latin typeface="Gill Sans MT"/>
                <a:cs typeface="Gill Sans MT"/>
              </a:rPr>
              <a:t>column is </a:t>
            </a:r>
            <a:r>
              <a:rPr sz="2250" dirty="0">
                <a:latin typeface="Gill Sans MT"/>
                <a:cs typeface="Gill Sans MT"/>
              </a:rPr>
              <a:t>a named</a:t>
            </a:r>
            <a:r>
              <a:rPr sz="2250" spc="-246" dirty="0">
                <a:latin typeface="Gill Sans MT"/>
                <a:cs typeface="Gill Sans MT"/>
              </a:rPr>
              <a:t> </a:t>
            </a:r>
            <a:r>
              <a:rPr sz="2250" spc="-4" dirty="0">
                <a:latin typeface="Gill Sans MT"/>
                <a:cs typeface="Gill Sans MT"/>
              </a:rPr>
              <a:t>“variable”</a:t>
            </a:r>
            <a:endParaRPr sz="2250" dirty="0">
              <a:latin typeface="Gill Sans MT"/>
              <a:cs typeface="Gill Sans M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9DA6DA-14D3-5848-A080-C95894D57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523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8800" y="330398"/>
            <a:ext cx="9434286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413430" algn="l"/>
                <a:tab pos="1259934" algn="l"/>
              </a:tabLst>
            </a:pPr>
            <a:r>
              <a:rPr dirty="0"/>
              <a:t>A	data</a:t>
            </a:r>
            <a:r>
              <a:rPr lang="en-US" dirty="0"/>
              <a:t> </a:t>
            </a:r>
            <a:r>
              <a:rPr dirty="0"/>
              <a:t>frame </a:t>
            </a:r>
            <a:r>
              <a:rPr spc="-18" dirty="0"/>
              <a:t>we’ll </a:t>
            </a:r>
            <a:r>
              <a:rPr lang="en-US" dirty="0"/>
              <a:t>play with later!</a:t>
            </a:r>
            <a:endParaRPr spc="-4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8B7A27-6B93-E84E-BE31-36B648032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7DD6E2F2-8918-3F46-9257-46ACBABD7E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2"/>
          <a:stretch/>
        </p:blipFill>
        <p:spPr>
          <a:xfrm>
            <a:off x="2287826" y="1586484"/>
            <a:ext cx="7616347" cy="368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75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02FAA608-ED0D-7B4E-9A49-974FE7048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2"/>
          <a:stretch/>
        </p:blipFill>
        <p:spPr>
          <a:xfrm>
            <a:off x="2287826" y="1586484"/>
            <a:ext cx="7616347" cy="3685032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8800" y="330398"/>
            <a:ext cx="9434286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413430" algn="l"/>
                <a:tab pos="1259934" algn="l"/>
              </a:tabLst>
            </a:pPr>
            <a:r>
              <a:rPr dirty="0"/>
              <a:t>A	data</a:t>
            </a:r>
            <a:r>
              <a:rPr lang="en-US" dirty="0"/>
              <a:t> </a:t>
            </a:r>
            <a:r>
              <a:rPr dirty="0"/>
              <a:t>frame </a:t>
            </a:r>
            <a:r>
              <a:rPr spc="-18" dirty="0"/>
              <a:t>we’ll </a:t>
            </a:r>
            <a:r>
              <a:rPr lang="en-US" dirty="0"/>
              <a:t>play with later!</a:t>
            </a:r>
            <a:endParaRPr spc="-4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8B7A27-6B93-E84E-BE31-36B648032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D01CAC66-96B9-2741-A02E-7970965D02DD}"/>
              </a:ext>
            </a:extLst>
          </p:cNvPr>
          <p:cNvSpPr txBox="1"/>
          <p:nvPr/>
        </p:nvSpPr>
        <p:spPr>
          <a:xfrm>
            <a:off x="914400" y="5694197"/>
            <a:ext cx="4307840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2800"/>
              </a:lnSpc>
            </a:pPr>
            <a:r>
              <a:rPr lang="en-US" sz="2400" dirty="0">
                <a:solidFill>
                  <a:srgbClr val="990100"/>
                </a:solidFill>
                <a:latin typeface="Gill Sans MT"/>
                <a:cs typeface="Gill Sans MT"/>
              </a:rPr>
              <a:t>We’re showing the first 15 rows, of the dataset</a:t>
            </a:r>
            <a:endParaRPr sz="2400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46C04DF-278C-0041-9F15-3FE79D75E442}"/>
              </a:ext>
            </a:extLst>
          </p:cNvPr>
          <p:cNvSpPr/>
          <p:nvPr/>
        </p:nvSpPr>
        <p:spPr>
          <a:xfrm flipH="1" flipV="1">
            <a:off x="2305049" y="1914567"/>
            <a:ext cx="275272" cy="3422676"/>
          </a:xfrm>
          <a:custGeom>
            <a:avLst/>
            <a:gdLst/>
            <a:ahLst/>
            <a:cxnLst/>
            <a:rect l="l" t="t" r="r" b="b"/>
            <a:pathLst>
              <a:path w="2057400" h="774700">
                <a:moveTo>
                  <a:pt x="0" y="0"/>
                </a:moveTo>
                <a:lnTo>
                  <a:pt x="2057400" y="0"/>
                </a:lnTo>
                <a:lnTo>
                  <a:pt x="20574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98240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36F15107-F801-A242-932D-306406E5E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2"/>
          <a:stretch/>
        </p:blipFill>
        <p:spPr>
          <a:xfrm>
            <a:off x="2287826" y="1586484"/>
            <a:ext cx="7616347" cy="3685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8B7A27-6B93-E84E-BE31-36B648032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67300699-7E51-AE4F-B917-BD2CAF1AEC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9830" y="330399"/>
            <a:ext cx="7263432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755425" algn="l"/>
                <a:tab pos="2660059" algn="l"/>
              </a:tabLst>
            </a:pPr>
            <a:r>
              <a:rPr dirty="0"/>
              <a:t>It</a:t>
            </a:r>
            <a:r>
              <a:rPr spc="-4" dirty="0"/>
              <a:t> is</a:t>
            </a:r>
            <a:r>
              <a:rPr lang="en-US" spc="-4" dirty="0"/>
              <a:t> </a:t>
            </a:r>
            <a:r>
              <a:rPr dirty="0"/>
              <a:t>a</a:t>
            </a:r>
            <a:r>
              <a:rPr spc="-334" dirty="0"/>
              <a:t> </a:t>
            </a:r>
            <a:r>
              <a:rPr spc="-4" dirty="0"/>
              <a:t>“bundle”	</a:t>
            </a:r>
            <a:r>
              <a:rPr dirty="0"/>
              <a:t>of </a:t>
            </a:r>
            <a:r>
              <a:rPr lang="en-US" dirty="0"/>
              <a:t>8</a:t>
            </a:r>
            <a:r>
              <a:rPr spc="-49" dirty="0"/>
              <a:t> </a:t>
            </a:r>
            <a:r>
              <a:rPr spc="-11" dirty="0"/>
              <a:t>vectors...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83191C2F-676F-ED4E-A95C-1B176D61FC43}"/>
              </a:ext>
            </a:extLst>
          </p:cNvPr>
          <p:cNvSpPr/>
          <p:nvPr/>
        </p:nvSpPr>
        <p:spPr>
          <a:xfrm flipH="1" flipV="1">
            <a:off x="2772408" y="1808480"/>
            <a:ext cx="295911" cy="3462020"/>
          </a:xfrm>
          <a:custGeom>
            <a:avLst/>
            <a:gdLst/>
            <a:ahLst/>
            <a:cxnLst/>
            <a:rect l="l" t="t" r="r" b="b"/>
            <a:pathLst>
              <a:path w="2057400" h="774700">
                <a:moveTo>
                  <a:pt x="0" y="0"/>
                </a:moveTo>
                <a:lnTo>
                  <a:pt x="2057400" y="0"/>
                </a:lnTo>
                <a:lnTo>
                  <a:pt x="20574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DFF4F4B2-7FD2-BE46-8054-909493FEEAFC}"/>
              </a:ext>
            </a:extLst>
          </p:cNvPr>
          <p:cNvSpPr/>
          <p:nvPr/>
        </p:nvSpPr>
        <p:spPr>
          <a:xfrm flipH="1" flipV="1">
            <a:off x="3077510" y="1808480"/>
            <a:ext cx="350845" cy="3462020"/>
          </a:xfrm>
          <a:custGeom>
            <a:avLst/>
            <a:gdLst/>
            <a:ahLst/>
            <a:cxnLst/>
            <a:rect l="l" t="t" r="r" b="b"/>
            <a:pathLst>
              <a:path w="2057400" h="774700">
                <a:moveTo>
                  <a:pt x="0" y="0"/>
                </a:moveTo>
                <a:lnTo>
                  <a:pt x="2057400" y="0"/>
                </a:lnTo>
                <a:lnTo>
                  <a:pt x="20574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113DD3E9-8371-2A44-ADC5-AA198B9B6789}"/>
              </a:ext>
            </a:extLst>
          </p:cNvPr>
          <p:cNvSpPr/>
          <p:nvPr/>
        </p:nvSpPr>
        <p:spPr>
          <a:xfrm flipH="1" flipV="1">
            <a:off x="3876905" y="1806448"/>
            <a:ext cx="610638" cy="3462020"/>
          </a:xfrm>
          <a:custGeom>
            <a:avLst/>
            <a:gdLst/>
            <a:ahLst/>
            <a:cxnLst/>
            <a:rect l="l" t="t" r="r" b="b"/>
            <a:pathLst>
              <a:path w="2057400" h="774700">
                <a:moveTo>
                  <a:pt x="0" y="0"/>
                </a:moveTo>
                <a:lnTo>
                  <a:pt x="2057400" y="0"/>
                </a:lnTo>
                <a:lnTo>
                  <a:pt x="20574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4E4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C0FB3ED4-AF98-B54B-93C3-3758B20D41C2}"/>
              </a:ext>
            </a:extLst>
          </p:cNvPr>
          <p:cNvSpPr/>
          <p:nvPr/>
        </p:nvSpPr>
        <p:spPr>
          <a:xfrm flipH="1" flipV="1">
            <a:off x="3452959" y="1808480"/>
            <a:ext cx="503390" cy="3462020"/>
          </a:xfrm>
          <a:custGeom>
            <a:avLst/>
            <a:gdLst/>
            <a:ahLst/>
            <a:cxnLst/>
            <a:rect l="l" t="t" r="r" b="b"/>
            <a:pathLst>
              <a:path w="2057400" h="774700">
                <a:moveTo>
                  <a:pt x="0" y="0"/>
                </a:moveTo>
                <a:lnTo>
                  <a:pt x="2057400" y="0"/>
                </a:lnTo>
                <a:lnTo>
                  <a:pt x="20574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6E3122A5-F2AF-9949-846B-A4CFF9AF8CF3}"/>
              </a:ext>
            </a:extLst>
          </p:cNvPr>
          <p:cNvSpPr/>
          <p:nvPr/>
        </p:nvSpPr>
        <p:spPr>
          <a:xfrm flipH="1" flipV="1">
            <a:off x="4521008" y="1806448"/>
            <a:ext cx="1432751" cy="3462020"/>
          </a:xfrm>
          <a:custGeom>
            <a:avLst/>
            <a:gdLst/>
            <a:ahLst/>
            <a:cxnLst/>
            <a:rect l="l" t="t" r="r" b="b"/>
            <a:pathLst>
              <a:path w="2057400" h="774700">
                <a:moveTo>
                  <a:pt x="0" y="0"/>
                </a:moveTo>
                <a:lnTo>
                  <a:pt x="2057400" y="0"/>
                </a:lnTo>
                <a:lnTo>
                  <a:pt x="20574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6B2F8A9F-7022-E948-8BFB-F50F5B0D4469}"/>
              </a:ext>
            </a:extLst>
          </p:cNvPr>
          <p:cNvSpPr/>
          <p:nvPr/>
        </p:nvSpPr>
        <p:spPr>
          <a:xfrm flipH="1" flipV="1">
            <a:off x="5987704" y="1806448"/>
            <a:ext cx="1998055" cy="3462020"/>
          </a:xfrm>
          <a:custGeom>
            <a:avLst/>
            <a:gdLst/>
            <a:ahLst/>
            <a:cxnLst/>
            <a:rect l="l" t="t" r="r" b="b"/>
            <a:pathLst>
              <a:path w="2057400" h="774700">
                <a:moveTo>
                  <a:pt x="0" y="0"/>
                </a:moveTo>
                <a:lnTo>
                  <a:pt x="2057400" y="0"/>
                </a:lnTo>
                <a:lnTo>
                  <a:pt x="20574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D784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71298D72-AD56-0B4A-A817-EF93C0BDAADF}"/>
              </a:ext>
            </a:extLst>
          </p:cNvPr>
          <p:cNvSpPr/>
          <p:nvPr/>
        </p:nvSpPr>
        <p:spPr>
          <a:xfrm flipH="1" flipV="1">
            <a:off x="9271635" y="1771873"/>
            <a:ext cx="644101" cy="3462020"/>
          </a:xfrm>
          <a:custGeom>
            <a:avLst/>
            <a:gdLst/>
            <a:ahLst/>
            <a:cxnLst/>
            <a:rect l="l" t="t" r="r" b="b"/>
            <a:pathLst>
              <a:path w="2057400" h="774700">
                <a:moveTo>
                  <a:pt x="0" y="0"/>
                </a:moveTo>
                <a:lnTo>
                  <a:pt x="2057400" y="0"/>
                </a:lnTo>
                <a:lnTo>
                  <a:pt x="20574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AF58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6020CE8B-EF66-2B45-9C7D-EFAA06F2E76A}"/>
              </a:ext>
            </a:extLst>
          </p:cNvPr>
          <p:cNvSpPr/>
          <p:nvPr/>
        </p:nvSpPr>
        <p:spPr>
          <a:xfrm flipH="1" flipV="1">
            <a:off x="7983210" y="1782064"/>
            <a:ext cx="1263821" cy="3462020"/>
          </a:xfrm>
          <a:custGeom>
            <a:avLst/>
            <a:gdLst/>
            <a:ahLst/>
            <a:cxnLst/>
            <a:rect l="l" t="t" r="r" b="b"/>
            <a:pathLst>
              <a:path w="2057400" h="774700">
                <a:moveTo>
                  <a:pt x="0" y="0"/>
                </a:moveTo>
                <a:lnTo>
                  <a:pt x="2057400" y="0"/>
                </a:lnTo>
                <a:lnTo>
                  <a:pt x="20574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24845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36F15107-F801-A242-932D-306406E5E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2"/>
          <a:stretch/>
        </p:blipFill>
        <p:spPr>
          <a:xfrm>
            <a:off x="2287826" y="1586484"/>
            <a:ext cx="7616347" cy="3685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8B7A27-6B93-E84E-BE31-36B648032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67300699-7E51-AE4F-B917-BD2CAF1AEC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9830" y="330399"/>
            <a:ext cx="7263432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755425" algn="l"/>
                <a:tab pos="2660059" algn="l"/>
              </a:tabLst>
            </a:pPr>
            <a:r>
              <a:rPr dirty="0"/>
              <a:t>It</a:t>
            </a:r>
            <a:r>
              <a:rPr spc="-4" dirty="0"/>
              <a:t> is</a:t>
            </a:r>
            <a:r>
              <a:rPr lang="en-US" spc="-4" dirty="0"/>
              <a:t> </a:t>
            </a:r>
            <a:r>
              <a:rPr dirty="0"/>
              <a:t>a</a:t>
            </a:r>
            <a:r>
              <a:rPr spc="-334" dirty="0"/>
              <a:t> </a:t>
            </a:r>
            <a:r>
              <a:rPr spc="-4" dirty="0"/>
              <a:t>“bundle”	</a:t>
            </a:r>
            <a:r>
              <a:rPr dirty="0"/>
              <a:t>of </a:t>
            </a:r>
            <a:r>
              <a:rPr lang="en-US" dirty="0"/>
              <a:t>8</a:t>
            </a:r>
            <a:r>
              <a:rPr spc="-49" dirty="0"/>
              <a:t> </a:t>
            </a:r>
            <a:r>
              <a:rPr spc="-11" dirty="0"/>
              <a:t>vectors...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83191C2F-676F-ED4E-A95C-1B176D61FC43}"/>
              </a:ext>
            </a:extLst>
          </p:cNvPr>
          <p:cNvSpPr/>
          <p:nvPr/>
        </p:nvSpPr>
        <p:spPr>
          <a:xfrm flipH="1" flipV="1">
            <a:off x="2772408" y="1808480"/>
            <a:ext cx="295911" cy="3462020"/>
          </a:xfrm>
          <a:custGeom>
            <a:avLst/>
            <a:gdLst/>
            <a:ahLst/>
            <a:cxnLst/>
            <a:rect l="l" t="t" r="r" b="b"/>
            <a:pathLst>
              <a:path w="2057400" h="774700">
                <a:moveTo>
                  <a:pt x="0" y="0"/>
                </a:moveTo>
                <a:lnTo>
                  <a:pt x="2057400" y="0"/>
                </a:lnTo>
                <a:lnTo>
                  <a:pt x="20574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DFF4F4B2-7FD2-BE46-8054-909493FEEAFC}"/>
              </a:ext>
            </a:extLst>
          </p:cNvPr>
          <p:cNvSpPr/>
          <p:nvPr/>
        </p:nvSpPr>
        <p:spPr>
          <a:xfrm flipH="1" flipV="1">
            <a:off x="3077510" y="1808480"/>
            <a:ext cx="350845" cy="3462020"/>
          </a:xfrm>
          <a:custGeom>
            <a:avLst/>
            <a:gdLst/>
            <a:ahLst/>
            <a:cxnLst/>
            <a:rect l="l" t="t" r="r" b="b"/>
            <a:pathLst>
              <a:path w="2057400" h="774700">
                <a:moveTo>
                  <a:pt x="0" y="0"/>
                </a:moveTo>
                <a:lnTo>
                  <a:pt x="2057400" y="0"/>
                </a:lnTo>
                <a:lnTo>
                  <a:pt x="20574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113DD3E9-8371-2A44-ADC5-AA198B9B6789}"/>
              </a:ext>
            </a:extLst>
          </p:cNvPr>
          <p:cNvSpPr/>
          <p:nvPr/>
        </p:nvSpPr>
        <p:spPr>
          <a:xfrm flipH="1" flipV="1">
            <a:off x="3876905" y="1806448"/>
            <a:ext cx="610638" cy="3462020"/>
          </a:xfrm>
          <a:custGeom>
            <a:avLst/>
            <a:gdLst/>
            <a:ahLst/>
            <a:cxnLst/>
            <a:rect l="l" t="t" r="r" b="b"/>
            <a:pathLst>
              <a:path w="2057400" h="774700">
                <a:moveTo>
                  <a:pt x="0" y="0"/>
                </a:moveTo>
                <a:lnTo>
                  <a:pt x="2057400" y="0"/>
                </a:lnTo>
                <a:lnTo>
                  <a:pt x="20574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4E4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C0FB3ED4-AF98-B54B-93C3-3758B20D41C2}"/>
              </a:ext>
            </a:extLst>
          </p:cNvPr>
          <p:cNvSpPr/>
          <p:nvPr/>
        </p:nvSpPr>
        <p:spPr>
          <a:xfrm flipH="1" flipV="1">
            <a:off x="3452959" y="1808480"/>
            <a:ext cx="503390" cy="3462020"/>
          </a:xfrm>
          <a:custGeom>
            <a:avLst/>
            <a:gdLst/>
            <a:ahLst/>
            <a:cxnLst/>
            <a:rect l="l" t="t" r="r" b="b"/>
            <a:pathLst>
              <a:path w="2057400" h="774700">
                <a:moveTo>
                  <a:pt x="0" y="0"/>
                </a:moveTo>
                <a:lnTo>
                  <a:pt x="2057400" y="0"/>
                </a:lnTo>
                <a:lnTo>
                  <a:pt x="20574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6E3122A5-F2AF-9949-846B-A4CFF9AF8CF3}"/>
              </a:ext>
            </a:extLst>
          </p:cNvPr>
          <p:cNvSpPr/>
          <p:nvPr/>
        </p:nvSpPr>
        <p:spPr>
          <a:xfrm flipH="1" flipV="1">
            <a:off x="4521008" y="1806448"/>
            <a:ext cx="1432751" cy="3462020"/>
          </a:xfrm>
          <a:custGeom>
            <a:avLst/>
            <a:gdLst/>
            <a:ahLst/>
            <a:cxnLst/>
            <a:rect l="l" t="t" r="r" b="b"/>
            <a:pathLst>
              <a:path w="2057400" h="774700">
                <a:moveTo>
                  <a:pt x="0" y="0"/>
                </a:moveTo>
                <a:lnTo>
                  <a:pt x="2057400" y="0"/>
                </a:lnTo>
                <a:lnTo>
                  <a:pt x="20574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6B2F8A9F-7022-E948-8BFB-F50F5B0D4469}"/>
              </a:ext>
            </a:extLst>
          </p:cNvPr>
          <p:cNvSpPr/>
          <p:nvPr/>
        </p:nvSpPr>
        <p:spPr>
          <a:xfrm flipH="1" flipV="1">
            <a:off x="5987704" y="1806448"/>
            <a:ext cx="1998055" cy="3462020"/>
          </a:xfrm>
          <a:custGeom>
            <a:avLst/>
            <a:gdLst/>
            <a:ahLst/>
            <a:cxnLst/>
            <a:rect l="l" t="t" r="r" b="b"/>
            <a:pathLst>
              <a:path w="2057400" h="774700">
                <a:moveTo>
                  <a:pt x="0" y="0"/>
                </a:moveTo>
                <a:lnTo>
                  <a:pt x="2057400" y="0"/>
                </a:lnTo>
                <a:lnTo>
                  <a:pt x="20574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D784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71298D72-AD56-0B4A-A817-EF93C0BDAADF}"/>
              </a:ext>
            </a:extLst>
          </p:cNvPr>
          <p:cNvSpPr/>
          <p:nvPr/>
        </p:nvSpPr>
        <p:spPr>
          <a:xfrm flipH="1" flipV="1">
            <a:off x="9271635" y="1771873"/>
            <a:ext cx="644101" cy="3462020"/>
          </a:xfrm>
          <a:custGeom>
            <a:avLst/>
            <a:gdLst/>
            <a:ahLst/>
            <a:cxnLst/>
            <a:rect l="l" t="t" r="r" b="b"/>
            <a:pathLst>
              <a:path w="2057400" h="774700">
                <a:moveTo>
                  <a:pt x="0" y="0"/>
                </a:moveTo>
                <a:lnTo>
                  <a:pt x="2057400" y="0"/>
                </a:lnTo>
                <a:lnTo>
                  <a:pt x="20574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AF58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6020CE8B-EF66-2B45-9C7D-EFAA06F2E76A}"/>
              </a:ext>
            </a:extLst>
          </p:cNvPr>
          <p:cNvSpPr/>
          <p:nvPr/>
        </p:nvSpPr>
        <p:spPr>
          <a:xfrm flipH="1" flipV="1">
            <a:off x="7983210" y="1782064"/>
            <a:ext cx="1263821" cy="3462020"/>
          </a:xfrm>
          <a:custGeom>
            <a:avLst/>
            <a:gdLst/>
            <a:ahLst/>
            <a:cxnLst/>
            <a:rect l="l" t="t" r="r" b="b"/>
            <a:pathLst>
              <a:path w="2057400" h="774700">
                <a:moveTo>
                  <a:pt x="0" y="0"/>
                </a:moveTo>
                <a:lnTo>
                  <a:pt x="2057400" y="0"/>
                </a:lnTo>
                <a:lnTo>
                  <a:pt x="20574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37005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8B7A27-6B93-E84E-BE31-36B648032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18" name="object 2">
            <a:extLst>
              <a:ext uri="{FF2B5EF4-FFF2-40B4-BE49-F238E27FC236}">
                <a16:creationId xmlns:a16="http://schemas.microsoft.com/office/drawing/2014/main" id="{DA68CCDF-7990-F040-A1FA-D6DB43188C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0800" y="330399"/>
            <a:ext cx="10435771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987588" algn="l"/>
                <a:tab pos="2175195" algn="l"/>
              </a:tabLst>
            </a:pPr>
            <a:r>
              <a:rPr spc="-14" dirty="0"/>
              <a:t>They</a:t>
            </a:r>
            <a:r>
              <a:rPr lang="en-US" spc="-14" dirty="0"/>
              <a:t> </a:t>
            </a:r>
            <a:r>
              <a:rPr spc="-49" dirty="0"/>
              <a:t>have</a:t>
            </a:r>
            <a:r>
              <a:rPr dirty="0"/>
              <a:t> a</a:t>
            </a:r>
            <a:r>
              <a:rPr lang="en-US" dirty="0"/>
              <a:t> </a:t>
            </a:r>
            <a:r>
              <a:rPr spc="-4" dirty="0"/>
              <a:t>special</a:t>
            </a:r>
            <a:r>
              <a:rPr spc="-32" dirty="0"/>
              <a:t> </a:t>
            </a:r>
            <a:r>
              <a:rPr spc="-14" dirty="0"/>
              <a:t>relationship...</a:t>
            </a:r>
          </a:p>
        </p:txBody>
      </p:sp>
      <p:sp>
        <p:nvSpPr>
          <p:cNvPr id="19" name="object 23">
            <a:extLst>
              <a:ext uri="{FF2B5EF4-FFF2-40B4-BE49-F238E27FC236}">
                <a16:creationId xmlns:a16="http://schemas.microsoft.com/office/drawing/2014/main" id="{D1EA5CFD-8E46-BF45-BC98-36BA8ABFC0B5}"/>
              </a:ext>
            </a:extLst>
          </p:cNvPr>
          <p:cNvSpPr txBox="1"/>
          <p:nvPr/>
        </p:nvSpPr>
        <p:spPr>
          <a:xfrm>
            <a:off x="10265860" y="2844800"/>
            <a:ext cx="1692176" cy="948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786"/>
              </a:lnSpc>
            </a:pP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The 5th element</a:t>
            </a:r>
            <a:r>
              <a:rPr sz="1687" spc="-70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of</a:t>
            </a:r>
          </a:p>
          <a:p>
            <a:pPr marL="8929" marR="81704">
              <a:lnSpc>
                <a:spcPts val="1828"/>
              </a:lnSpc>
              <a:spcBef>
                <a:spcPts val="161"/>
              </a:spcBef>
            </a:pP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each variable  </a:t>
            </a:r>
            <a:r>
              <a:rPr sz="1687" spc="-11" dirty="0">
                <a:solidFill>
                  <a:srgbClr val="990100"/>
                </a:solidFill>
                <a:latin typeface="Gill Sans MT"/>
                <a:cs typeface="Gill Sans MT"/>
              </a:rPr>
              <a:t>refers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to the</a:t>
            </a:r>
            <a:r>
              <a:rPr sz="1687" spc="-49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same  person</a:t>
            </a:r>
            <a:r>
              <a:rPr sz="1687" spc="-46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1687" spc="-4" dirty="0">
                <a:solidFill>
                  <a:srgbClr val="990100"/>
                </a:solidFill>
                <a:latin typeface="Gill Sans MT"/>
                <a:cs typeface="Gill Sans MT"/>
              </a:rPr>
              <a:t>(“case”)</a:t>
            </a:r>
            <a:endParaRPr sz="1687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  <p:pic>
        <p:nvPicPr>
          <p:cNvPr id="30" name="Picture 29" descr="Table&#10;&#10;Description automatically generated">
            <a:extLst>
              <a:ext uri="{FF2B5EF4-FFF2-40B4-BE49-F238E27FC236}">
                <a16:creationId xmlns:a16="http://schemas.microsoft.com/office/drawing/2014/main" id="{18DCB3D8-7204-7343-9240-2F955EAFD6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2"/>
          <a:stretch/>
        </p:blipFill>
        <p:spPr>
          <a:xfrm>
            <a:off x="2287826" y="1586484"/>
            <a:ext cx="7616347" cy="3685032"/>
          </a:xfrm>
          <a:prstGeom prst="rect">
            <a:avLst/>
          </a:prstGeom>
        </p:spPr>
      </p:pic>
      <p:sp>
        <p:nvSpPr>
          <p:cNvPr id="31" name="object 4">
            <a:extLst>
              <a:ext uri="{FF2B5EF4-FFF2-40B4-BE49-F238E27FC236}">
                <a16:creationId xmlns:a16="http://schemas.microsoft.com/office/drawing/2014/main" id="{4CA0C231-19D3-254E-B8BB-D0D7AADD75F9}"/>
              </a:ext>
            </a:extLst>
          </p:cNvPr>
          <p:cNvSpPr/>
          <p:nvPr/>
        </p:nvSpPr>
        <p:spPr>
          <a:xfrm flipH="1" flipV="1">
            <a:off x="2772408" y="1808480"/>
            <a:ext cx="295911" cy="3462020"/>
          </a:xfrm>
          <a:custGeom>
            <a:avLst/>
            <a:gdLst/>
            <a:ahLst/>
            <a:cxnLst/>
            <a:rect l="l" t="t" r="r" b="b"/>
            <a:pathLst>
              <a:path w="2057400" h="774700">
                <a:moveTo>
                  <a:pt x="0" y="0"/>
                </a:moveTo>
                <a:lnTo>
                  <a:pt x="2057400" y="0"/>
                </a:lnTo>
                <a:lnTo>
                  <a:pt x="20574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2EDE5A1A-43F2-E144-ADE8-2B3696E4686A}"/>
              </a:ext>
            </a:extLst>
          </p:cNvPr>
          <p:cNvSpPr/>
          <p:nvPr/>
        </p:nvSpPr>
        <p:spPr>
          <a:xfrm flipH="1" flipV="1">
            <a:off x="3077510" y="1808480"/>
            <a:ext cx="350845" cy="3462020"/>
          </a:xfrm>
          <a:custGeom>
            <a:avLst/>
            <a:gdLst/>
            <a:ahLst/>
            <a:cxnLst/>
            <a:rect l="l" t="t" r="r" b="b"/>
            <a:pathLst>
              <a:path w="2057400" h="774700">
                <a:moveTo>
                  <a:pt x="0" y="0"/>
                </a:moveTo>
                <a:lnTo>
                  <a:pt x="2057400" y="0"/>
                </a:lnTo>
                <a:lnTo>
                  <a:pt x="20574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E2E22CBF-CB36-064E-9A36-F2B64F61CA3A}"/>
              </a:ext>
            </a:extLst>
          </p:cNvPr>
          <p:cNvSpPr/>
          <p:nvPr/>
        </p:nvSpPr>
        <p:spPr>
          <a:xfrm flipH="1" flipV="1">
            <a:off x="3876905" y="1806448"/>
            <a:ext cx="610638" cy="3462020"/>
          </a:xfrm>
          <a:custGeom>
            <a:avLst/>
            <a:gdLst/>
            <a:ahLst/>
            <a:cxnLst/>
            <a:rect l="l" t="t" r="r" b="b"/>
            <a:pathLst>
              <a:path w="2057400" h="774700">
                <a:moveTo>
                  <a:pt x="0" y="0"/>
                </a:moveTo>
                <a:lnTo>
                  <a:pt x="2057400" y="0"/>
                </a:lnTo>
                <a:lnTo>
                  <a:pt x="20574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4E4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4">
            <a:extLst>
              <a:ext uri="{FF2B5EF4-FFF2-40B4-BE49-F238E27FC236}">
                <a16:creationId xmlns:a16="http://schemas.microsoft.com/office/drawing/2014/main" id="{616E5CFD-1AE5-7A47-9BD6-7AC0CCC6BDD6}"/>
              </a:ext>
            </a:extLst>
          </p:cNvPr>
          <p:cNvSpPr/>
          <p:nvPr/>
        </p:nvSpPr>
        <p:spPr>
          <a:xfrm flipH="1" flipV="1">
            <a:off x="3452959" y="1808480"/>
            <a:ext cx="503390" cy="3462020"/>
          </a:xfrm>
          <a:custGeom>
            <a:avLst/>
            <a:gdLst/>
            <a:ahLst/>
            <a:cxnLst/>
            <a:rect l="l" t="t" r="r" b="b"/>
            <a:pathLst>
              <a:path w="2057400" h="774700">
                <a:moveTo>
                  <a:pt x="0" y="0"/>
                </a:moveTo>
                <a:lnTo>
                  <a:pt x="2057400" y="0"/>
                </a:lnTo>
                <a:lnTo>
                  <a:pt x="20574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2E91CE5E-F2A0-414E-9B04-8604301F90C1}"/>
              </a:ext>
            </a:extLst>
          </p:cNvPr>
          <p:cNvSpPr/>
          <p:nvPr/>
        </p:nvSpPr>
        <p:spPr>
          <a:xfrm flipH="1" flipV="1">
            <a:off x="4521008" y="1806448"/>
            <a:ext cx="1432751" cy="3462020"/>
          </a:xfrm>
          <a:custGeom>
            <a:avLst/>
            <a:gdLst/>
            <a:ahLst/>
            <a:cxnLst/>
            <a:rect l="l" t="t" r="r" b="b"/>
            <a:pathLst>
              <a:path w="2057400" h="774700">
                <a:moveTo>
                  <a:pt x="0" y="0"/>
                </a:moveTo>
                <a:lnTo>
                  <a:pt x="2057400" y="0"/>
                </a:lnTo>
                <a:lnTo>
                  <a:pt x="20574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4">
            <a:extLst>
              <a:ext uri="{FF2B5EF4-FFF2-40B4-BE49-F238E27FC236}">
                <a16:creationId xmlns:a16="http://schemas.microsoft.com/office/drawing/2014/main" id="{14908B21-6A70-0B41-ABF6-D6E733ED7352}"/>
              </a:ext>
            </a:extLst>
          </p:cNvPr>
          <p:cNvSpPr/>
          <p:nvPr/>
        </p:nvSpPr>
        <p:spPr>
          <a:xfrm flipH="1" flipV="1">
            <a:off x="5987704" y="1806448"/>
            <a:ext cx="1998055" cy="3462020"/>
          </a:xfrm>
          <a:custGeom>
            <a:avLst/>
            <a:gdLst/>
            <a:ahLst/>
            <a:cxnLst/>
            <a:rect l="l" t="t" r="r" b="b"/>
            <a:pathLst>
              <a:path w="2057400" h="774700">
                <a:moveTo>
                  <a:pt x="0" y="0"/>
                </a:moveTo>
                <a:lnTo>
                  <a:pt x="2057400" y="0"/>
                </a:lnTo>
                <a:lnTo>
                  <a:pt x="20574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D784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4">
            <a:extLst>
              <a:ext uri="{FF2B5EF4-FFF2-40B4-BE49-F238E27FC236}">
                <a16:creationId xmlns:a16="http://schemas.microsoft.com/office/drawing/2014/main" id="{78B49D0D-81C6-DD41-9688-FA390DB5A1A1}"/>
              </a:ext>
            </a:extLst>
          </p:cNvPr>
          <p:cNvSpPr/>
          <p:nvPr/>
        </p:nvSpPr>
        <p:spPr>
          <a:xfrm flipH="1" flipV="1">
            <a:off x="9271635" y="1771873"/>
            <a:ext cx="644101" cy="3462020"/>
          </a:xfrm>
          <a:custGeom>
            <a:avLst/>
            <a:gdLst/>
            <a:ahLst/>
            <a:cxnLst/>
            <a:rect l="l" t="t" r="r" b="b"/>
            <a:pathLst>
              <a:path w="2057400" h="774700">
                <a:moveTo>
                  <a:pt x="0" y="0"/>
                </a:moveTo>
                <a:lnTo>
                  <a:pt x="2057400" y="0"/>
                </a:lnTo>
                <a:lnTo>
                  <a:pt x="20574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AF58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">
            <a:extLst>
              <a:ext uri="{FF2B5EF4-FFF2-40B4-BE49-F238E27FC236}">
                <a16:creationId xmlns:a16="http://schemas.microsoft.com/office/drawing/2014/main" id="{FB1E4910-4564-8141-8F04-B26C71D49D91}"/>
              </a:ext>
            </a:extLst>
          </p:cNvPr>
          <p:cNvSpPr/>
          <p:nvPr/>
        </p:nvSpPr>
        <p:spPr>
          <a:xfrm flipH="1" flipV="1">
            <a:off x="7983210" y="1782064"/>
            <a:ext cx="1263821" cy="3462020"/>
          </a:xfrm>
          <a:custGeom>
            <a:avLst/>
            <a:gdLst/>
            <a:ahLst/>
            <a:cxnLst/>
            <a:rect l="l" t="t" r="r" b="b"/>
            <a:pathLst>
              <a:path w="2057400" h="774700">
                <a:moveTo>
                  <a:pt x="0" y="0"/>
                </a:moveTo>
                <a:lnTo>
                  <a:pt x="2057400" y="0"/>
                </a:lnTo>
                <a:lnTo>
                  <a:pt x="20574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57488004-53A9-7440-A346-085E161CFD60}"/>
              </a:ext>
            </a:extLst>
          </p:cNvPr>
          <p:cNvSpPr/>
          <p:nvPr/>
        </p:nvSpPr>
        <p:spPr>
          <a:xfrm>
            <a:off x="2276264" y="2844800"/>
            <a:ext cx="7842691" cy="260709"/>
          </a:xfrm>
          <a:custGeom>
            <a:avLst/>
            <a:gdLst/>
            <a:ahLst/>
            <a:cxnLst/>
            <a:rect l="l" t="t" r="r" b="b"/>
            <a:pathLst>
              <a:path w="7289800" h="406400">
                <a:moveTo>
                  <a:pt x="0" y="0"/>
                </a:moveTo>
                <a:lnTo>
                  <a:pt x="7289800" y="0"/>
                </a:lnTo>
                <a:lnTo>
                  <a:pt x="72898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26559653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Table&#10;&#10;Description automatically generated">
            <a:extLst>
              <a:ext uri="{FF2B5EF4-FFF2-40B4-BE49-F238E27FC236}">
                <a16:creationId xmlns:a16="http://schemas.microsoft.com/office/drawing/2014/main" id="{7060D336-A389-0A4A-9092-76CE3330D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2"/>
          <a:stretch/>
        </p:blipFill>
        <p:spPr>
          <a:xfrm>
            <a:off x="2287826" y="1586484"/>
            <a:ext cx="7616347" cy="3685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8B7A27-6B93-E84E-BE31-36B648032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21" name="object 8">
            <a:extLst>
              <a:ext uri="{FF2B5EF4-FFF2-40B4-BE49-F238E27FC236}">
                <a16:creationId xmlns:a16="http://schemas.microsoft.com/office/drawing/2014/main" id="{ED0D7989-9C86-1645-BE52-01C9ACF90402}"/>
              </a:ext>
            </a:extLst>
          </p:cNvPr>
          <p:cNvSpPr txBox="1"/>
          <p:nvPr/>
        </p:nvSpPr>
        <p:spPr>
          <a:xfrm>
            <a:off x="1359975" y="506625"/>
            <a:ext cx="5626756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 algn="ctr">
              <a:lnSpc>
                <a:spcPts val="3445"/>
              </a:lnSpc>
              <a:tabLst>
                <a:tab pos="1391196" algn="l"/>
              </a:tabLst>
            </a:pPr>
            <a:r>
              <a:rPr sz="2953" dirty="0">
                <a:solidFill>
                  <a:srgbClr val="990100"/>
                </a:solidFill>
                <a:latin typeface="Gill Sans MT"/>
                <a:cs typeface="Gill Sans MT"/>
              </a:rPr>
              <a:t>But </a:t>
            </a:r>
            <a:r>
              <a:rPr sz="2953" spc="-14" dirty="0">
                <a:solidFill>
                  <a:srgbClr val="990100"/>
                </a:solidFill>
                <a:latin typeface="Gill Sans MT"/>
                <a:cs typeface="Gill Sans MT"/>
              </a:rPr>
              <a:t>they	</a:t>
            </a:r>
            <a:r>
              <a:rPr sz="2953" spc="-21" dirty="0">
                <a:solidFill>
                  <a:srgbClr val="990100"/>
                </a:solidFill>
                <a:latin typeface="Gill Sans MT"/>
                <a:cs typeface="Gill Sans MT"/>
              </a:rPr>
              <a:t>are</a:t>
            </a:r>
            <a:r>
              <a:rPr sz="2953" spc="-60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953" spc="-4" dirty="0">
                <a:solidFill>
                  <a:srgbClr val="990100"/>
                </a:solidFill>
                <a:latin typeface="Gill Sans MT"/>
                <a:cs typeface="Gill Sans MT"/>
              </a:rPr>
              <a:t>still </a:t>
            </a:r>
            <a:r>
              <a:rPr sz="2953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2953" spc="4" dirty="0">
                <a:solidFill>
                  <a:srgbClr val="990100"/>
                </a:solidFill>
                <a:latin typeface="Gill Sans MT"/>
                <a:cs typeface="Gill Sans MT"/>
              </a:rPr>
              <a:t>ordinary  </a:t>
            </a:r>
            <a:r>
              <a:rPr sz="2953" spc="-4" dirty="0">
                <a:solidFill>
                  <a:srgbClr val="990100"/>
                </a:solidFill>
                <a:latin typeface="Gill Sans MT"/>
                <a:cs typeface="Gill Sans MT"/>
              </a:rPr>
              <a:t>variables</a:t>
            </a:r>
            <a:r>
              <a:rPr lang="en-US" sz="2953" spc="-4" dirty="0">
                <a:solidFill>
                  <a:srgbClr val="990100"/>
                </a:solidFill>
                <a:latin typeface="Gill Sans MT"/>
                <a:cs typeface="Gill Sans MT"/>
              </a:rPr>
              <a:t>!</a:t>
            </a:r>
            <a:endParaRPr sz="2953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E646BCDC-AE91-114C-BB95-F8D876F80EC6}"/>
              </a:ext>
            </a:extLst>
          </p:cNvPr>
          <p:cNvSpPr/>
          <p:nvPr/>
        </p:nvSpPr>
        <p:spPr>
          <a:xfrm flipH="1" flipV="1">
            <a:off x="3077510" y="1808480"/>
            <a:ext cx="350845" cy="3462020"/>
          </a:xfrm>
          <a:custGeom>
            <a:avLst/>
            <a:gdLst/>
            <a:ahLst/>
            <a:cxnLst/>
            <a:rect l="l" t="t" r="r" b="b"/>
            <a:pathLst>
              <a:path w="2057400" h="774700">
                <a:moveTo>
                  <a:pt x="0" y="0"/>
                </a:moveTo>
                <a:lnTo>
                  <a:pt x="2057400" y="0"/>
                </a:lnTo>
                <a:lnTo>
                  <a:pt x="20574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847301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ustom 2">
      <a:dk1>
        <a:srgbClr val="990000"/>
      </a:dk1>
      <a:lt1>
        <a:srgbClr val="990000"/>
      </a:lt1>
      <a:dk2>
        <a:srgbClr val="011F5B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93793</TotalTime>
  <Words>5227</Words>
  <Application>Microsoft Macintosh PowerPoint</Application>
  <PresentationFormat>Widescreen</PresentationFormat>
  <Paragraphs>791</Paragraphs>
  <Slides>133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43" baseType="lpstr">
      <vt:lpstr>Arial Unicode MS</vt:lpstr>
      <vt:lpstr>Arial</vt:lpstr>
      <vt:lpstr>Calibri</vt:lpstr>
      <vt:lpstr>Courier New</vt:lpstr>
      <vt:lpstr>Franklin Gothic Book</vt:lpstr>
      <vt:lpstr>Gill Sans MT</vt:lpstr>
      <vt:lpstr>Lucida Console</vt:lpstr>
      <vt:lpstr>Symbol</vt:lpstr>
      <vt:lpstr>Times New Roman</vt:lpstr>
      <vt:lpstr>Crop</vt:lpstr>
      <vt:lpstr>Introduction to Biostatistics and R</vt:lpstr>
      <vt:lpstr>Structure of Workshops</vt:lpstr>
      <vt:lpstr>My Background </vt:lpstr>
      <vt:lpstr>Let’s get started! </vt:lpstr>
      <vt:lpstr>Outline for Today’s Workshop</vt:lpstr>
      <vt:lpstr>Outline for Today’s Workshop</vt:lpstr>
      <vt:lpstr>Outline for Today’s Workshop</vt:lpstr>
      <vt:lpstr>Statistics</vt:lpstr>
      <vt:lpstr>Basic Principles of Statistics</vt:lpstr>
      <vt:lpstr>Basic Principles of Statistics</vt:lpstr>
      <vt:lpstr>Why learn statistics &amp; biostatistics: </vt:lpstr>
      <vt:lpstr>Getting started with R</vt:lpstr>
      <vt:lpstr>An Introduction to R</vt:lpstr>
      <vt:lpstr>Rstudio is divided into several panels</vt:lpstr>
      <vt:lpstr>PowerPoint Presentation</vt:lpstr>
      <vt:lpstr>Switching between panels:</vt:lpstr>
      <vt:lpstr>PowerPoint Presentation</vt:lpstr>
      <vt:lpstr>What is an R script?</vt:lpstr>
      <vt:lpstr>How do I use scripts?</vt:lpstr>
      <vt:lpstr>Open an existing script?</vt:lpstr>
      <vt:lpstr>Create a new script...</vt:lpstr>
      <vt:lpstr>PowerPoint Presentation</vt:lpstr>
      <vt:lpstr>Here’s the new (empty) script</vt:lpstr>
      <vt:lpstr>Try it: Type some R commands into the script</vt:lpstr>
      <vt:lpstr>Type some R commands into the script:</vt:lpstr>
      <vt:lpstr>Type some R commands into the script:</vt:lpstr>
      <vt:lpstr>Type some R commands into the script:</vt:lpstr>
      <vt:lpstr>We should probably save the script!</vt:lpstr>
      <vt:lpstr>PowerPoint Presentation</vt:lpstr>
      <vt:lpstr>Now to run the script...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Try it yourself:</vt:lpstr>
      <vt:lpstr>The Working Directory</vt:lpstr>
      <vt:lpstr>PowerPoint Presentation</vt:lpstr>
      <vt:lpstr>PowerPoint Presentation</vt:lpstr>
      <vt:lpstr>Try it yourself:</vt:lpstr>
      <vt:lpstr>Basic Commands</vt:lpstr>
      <vt:lpstr>R is an interactive system</vt:lpstr>
      <vt:lpstr>Our first command...</vt:lpstr>
      <vt:lpstr>PowerPoint Presentation</vt:lpstr>
      <vt:lpstr>PowerPoint Presentation</vt:lpstr>
      <vt:lpstr>Simple calculations</vt:lpstr>
      <vt:lpstr>PowerPoint Presentation</vt:lpstr>
      <vt:lpstr>Try it yourself:</vt:lpstr>
      <vt:lpstr>Try it yourself:</vt:lpstr>
      <vt:lpstr>Logical statements</vt:lpstr>
      <vt:lpstr>Logical statements</vt:lpstr>
      <vt:lpstr>Logical statements</vt:lpstr>
      <vt:lpstr>Logical statements</vt:lpstr>
      <vt:lpstr>Try it yourself:</vt:lpstr>
      <vt:lpstr>Functions</vt:lpstr>
      <vt:lpstr>Functions</vt:lpstr>
      <vt:lpstr>Some functions that you might wish to use</vt:lpstr>
      <vt:lpstr>Functions with multiple arguments</vt:lpstr>
      <vt:lpstr>Functions with multiple arguments</vt:lpstr>
      <vt:lpstr>Arguments have names</vt:lpstr>
      <vt:lpstr>Arguments have names</vt:lpstr>
      <vt:lpstr>Some arguments have defaults</vt:lpstr>
      <vt:lpstr>Some arguments have defaults</vt:lpstr>
      <vt:lpstr>Some arguments have defaults</vt:lpstr>
      <vt:lpstr>Try it yourself:</vt:lpstr>
      <vt:lpstr>Help documentation</vt:lpstr>
      <vt:lpstr>Google it!</vt:lpstr>
      <vt:lpstr>Simple Variables</vt:lpstr>
      <vt:lpstr>Creating variables</vt:lpstr>
      <vt:lpstr>PowerPoint Presentation</vt:lpstr>
      <vt:lpstr>Working with variables</vt:lpstr>
      <vt:lpstr>PowerPoint Presentation</vt:lpstr>
      <vt:lpstr>Working with variables</vt:lpstr>
      <vt:lpstr>PowerPoint Presentation</vt:lpstr>
      <vt:lpstr>PowerPoint Presentation</vt:lpstr>
      <vt:lpstr>Try it yourself:</vt:lpstr>
      <vt:lpstr>There are different “classes” of variable</vt:lpstr>
      <vt:lpstr>PowerPoint Presentation</vt:lpstr>
      <vt:lpstr>PowerPoint Presentation</vt:lpstr>
      <vt:lpstr>PowerPoint Presentation</vt:lpstr>
      <vt:lpstr>Try it yourself:</vt:lpstr>
      <vt:lpstr>Vectors</vt:lpstr>
      <vt:lpstr>PowerPoint Presentation</vt:lpstr>
      <vt:lpstr>“Combining” elements using c()</vt:lpstr>
      <vt:lpstr>“Combining” elements using c()</vt:lpstr>
      <vt:lpstr>PowerPoint Presentation</vt:lpstr>
      <vt:lpstr>You can give “names” to the elements:</vt:lpstr>
      <vt:lpstr>PowerPoint Presentation</vt:lpstr>
      <vt:lpstr>Try it yourself:</vt:lpstr>
      <vt:lpstr>Data Frames</vt:lpstr>
      <vt:lpstr>PowerPoint Presentation</vt:lpstr>
      <vt:lpstr>A data frame we’ll play with later!</vt:lpstr>
      <vt:lpstr>A data frame we’ll play with later!</vt:lpstr>
      <vt:lpstr>It is a “bundle” of 8 vectors...</vt:lpstr>
      <vt:lpstr>It is a “bundle” of 8 vectors...</vt:lpstr>
      <vt:lpstr>They have a special relationship...</vt:lpstr>
      <vt:lpstr>PowerPoint Presentation</vt:lpstr>
      <vt:lpstr>PowerPoint Presentation</vt:lpstr>
      <vt:lpstr>Variables inside data frames behave the same way as any other variable</vt:lpstr>
      <vt:lpstr>Variables inside data frames behave the same way as any other variable</vt:lpstr>
      <vt:lpstr>You can add variables to a data frame...</vt:lpstr>
      <vt:lpstr>You can add variables to a data frame...</vt:lpstr>
      <vt:lpstr>PowerPoint Presentation</vt:lpstr>
      <vt:lpstr>PowerPoint Presentation</vt:lpstr>
      <vt:lpstr>PowerPoint Presentation</vt:lpstr>
      <vt:lpstr>You can also pull out individual rows...</vt:lpstr>
      <vt:lpstr>You can also pull out individual rows...</vt:lpstr>
      <vt:lpstr>Let’s explore our variables using “class” function</vt:lpstr>
      <vt:lpstr>Use “subset” function </vt:lpstr>
      <vt:lpstr>Use “subset” function </vt:lpstr>
      <vt:lpstr>Use “subset” function </vt:lpstr>
      <vt:lpstr>Use “subset” function </vt:lpstr>
      <vt:lpstr>Importing data from text files (CSV)</vt:lpstr>
      <vt:lpstr>To read it in:</vt:lpstr>
      <vt:lpstr>Try it yourself:</vt:lpstr>
      <vt:lpstr>The R “Environment”</vt:lpstr>
      <vt:lpstr>PowerPoint Presentation</vt:lpstr>
      <vt:lpstr>Rstudio gives some summary information about the environment</vt:lpstr>
      <vt:lpstr>Rstudio gives some summary information about the environment</vt:lpstr>
      <vt:lpstr>Rstudio gives some summary information about the environment</vt:lpstr>
      <vt:lpstr>(R commands to do the same thing)</vt:lpstr>
      <vt:lpstr>Delete everything from the environment?</vt:lpstr>
      <vt:lpstr>Deleting just one variable using NULL</vt:lpstr>
      <vt:lpstr>Deleting just one variable using NULL</vt:lpstr>
      <vt:lpstr>Deleting just one variable using NULL</vt:lpstr>
      <vt:lpstr>We might have variables in the environment, but not in a data frame</vt:lpstr>
      <vt:lpstr>We might have variables in the environment, but not in a data frame</vt:lpstr>
      <vt:lpstr>Delete a single variable using rm() function</vt:lpstr>
      <vt:lpstr>Try it yourself: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Lillian Boe</dc:creator>
  <cp:lastModifiedBy>Alfaro, Maria</cp:lastModifiedBy>
  <cp:revision>1137</cp:revision>
  <cp:lastPrinted>2019-05-02T13:47:57Z</cp:lastPrinted>
  <dcterms:created xsi:type="dcterms:W3CDTF">2018-01-02T20:45:28Z</dcterms:created>
  <dcterms:modified xsi:type="dcterms:W3CDTF">2023-06-08T18:31:30Z</dcterms:modified>
</cp:coreProperties>
</file>